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Boulder" pitchFamily="2" charset="0"/>
      <p:regular r:id="rId17"/>
    </p:embeddedFont>
    <p:embeddedFont>
      <p:font typeface="Quicksand Bold" pitchFamily="2" charset="0"/>
      <p:regular r:id="rId18"/>
      <p:bold r:id="rId19"/>
    </p:embeddedFont>
    <p:embeddedFont>
      <p:font typeface="TT Hoves Bold" panose="02000003020000060003" pitchFamily="2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Orta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Orta Stil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Açık Stil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7" autoAdjust="0"/>
    <p:restoredTop sz="94609" autoAdjust="0"/>
  </p:normalViewPr>
  <p:slideViewPr>
    <p:cSldViewPr>
      <p:cViewPr varScale="1">
        <p:scale>
          <a:sx n="74" d="100"/>
          <a:sy n="74" d="100"/>
        </p:scale>
        <p:origin x="616" y="3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3832227"/>
            <a:ext cx="18288000" cy="2746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MOVIE STREAMING</a:t>
            </a:r>
          </a:p>
          <a:p>
            <a:pPr algn="ctr">
              <a:lnSpc>
                <a:spcPts val="10699"/>
              </a:lnSpc>
            </a:pPr>
            <a:r>
              <a:rPr lang="en-US" sz="9999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PLATFORM</a:t>
            </a:r>
          </a:p>
        </p:txBody>
      </p:sp>
      <p:sp>
        <p:nvSpPr>
          <p:cNvPr id="3" name="Freeform 3"/>
          <p:cNvSpPr/>
          <p:nvPr/>
        </p:nvSpPr>
        <p:spPr>
          <a:xfrm rot="-2150273">
            <a:off x="-379658" y="6877397"/>
            <a:ext cx="4822530" cy="3074363"/>
          </a:xfrm>
          <a:custGeom>
            <a:avLst/>
            <a:gdLst/>
            <a:ahLst/>
            <a:cxnLst/>
            <a:rect l="l" t="t" r="r" b="b"/>
            <a:pathLst>
              <a:path w="4822530" h="3074363">
                <a:moveTo>
                  <a:pt x="0" y="0"/>
                </a:moveTo>
                <a:lnTo>
                  <a:pt x="4822530" y="0"/>
                </a:lnTo>
                <a:lnTo>
                  <a:pt x="4822530" y="3074363"/>
                </a:lnTo>
                <a:lnTo>
                  <a:pt x="0" y="30743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4" name="Freeform 4"/>
          <p:cNvSpPr/>
          <p:nvPr/>
        </p:nvSpPr>
        <p:spPr>
          <a:xfrm rot="-1967796">
            <a:off x="14130283" y="6357178"/>
            <a:ext cx="4099370" cy="4114800"/>
          </a:xfrm>
          <a:custGeom>
            <a:avLst/>
            <a:gdLst/>
            <a:ahLst/>
            <a:cxnLst/>
            <a:rect l="l" t="t" r="r" b="b"/>
            <a:pathLst>
              <a:path w="4099370" h="4114800">
                <a:moveTo>
                  <a:pt x="0" y="0"/>
                </a:moveTo>
                <a:lnTo>
                  <a:pt x="4099369" y="0"/>
                </a:lnTo>
                <a:lnTo>
                  <a:pt x="40993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5" name="Freeform 5"/>
          <p:cNvSpPr/>
          <p:nvPr/>
        </p:nvSpPr>
        <p:spPr>
          <a:xfrm rot="-1269966">
            <a:off x="-766579" y="147706"/>
            <a:ext cx="7315200" cy="2819677"/>
          </a:xfrm>
          <a:custGeom>
            <a:avLst/>
            <a:gdLst/>
            <a:ahLst/>
            <a:cxnLst/>
            <a:rect l="l" t="t" r="r" b="b"/>
            <a:pathLst>
              <a:path w="7315200" h="2819677">
                <a:moveTo>
                  <a:pt x="0" y="0"/>
                </a:moveTo>
                <a:lnTo>
                  <a:pt x="7315200" y="0"/>
                </a:lnTo>
                <a:lnTo>
                  <a:pt x="7315200" y="2819677"/>
                </a:lnTo>
                <a:lnTo>
                  <a:pt x="0" y="28196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343" y="356719"/>
            <a:ext cx="16230600" cy="1122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 dirty="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GENRE</a:t>
            </a:r>
          </a:p>
        </p:txBody>
      </p:sp>
      <p:graphicFrame>
        <p:nvGraphicFramePr>
          <p:cNvPr id="4" name="Tablo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562245"/>
              </p:ext>
            </p:extLst>
          </p:nvPr>
        </p:nvGraphicFramePr>
        <p:xfrm>
          <a:off x="1296537" y="3220871"/>
          <a:ext cx="15772263" cy="3545883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{793D81CF-94F2-401A-BA57-92F5A7B2D0C5}</a:tableStyleId>
              </a:tblPr>
              <a:tblGrid>
                <a:gridCol w="37892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44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372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017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20825">
                <a:tc>
                  <a:txBody>
                    <a:bodyPr/>
                    <a:lstStyle/>
                    <a:p>
                      <a:pPr marL="16510" marR="5080" algn="ctr">
                        <a:spcBef>
                          <a:spcPts val="77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Column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1430" algn="ctr">
                        <a:spcBef>
                          <a:spcPts val="77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20" dirty="0">
                          <a:effectLst/>
                        </a:rPr>
                        <a:t>Type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3335" algn="ctr">
                        <a:spcBef>
                          <a:spcPts val="77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Constraints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7145" marR="3810" algn="ctr">
                        <a:spcBef>
                          <a:spcPts val="77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Description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7604">
                <a:tc>
                  <a:txBody>
                    <a:bodyPr/>
                    <a:lstStyle/>
                    <a:p>
                      <a:pPr algn="ctr">
                        <a:spcBef>
                          <a:spcPts val="109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GenreID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635" algn="ctr"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INT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(PK)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9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AUTO_INCREMENT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523875" indent="-125095" algn="ctr">
                        <a:lnSpc>
                          <a:spcPct val="148000"/>
                        </a:lnSpc>
                        <a:spcBef>
                          <a:spcPts val="94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Unique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genre 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7454">
                <a:tc>
                  <a:txBody>
                    <a:bodyPr/>
                    <a:lstStyle/>
                    <a:p>
                      <a:pPr marL="16510" marR="3810" algn="ctr">
                        <a:spcBef>
                          <a:spcPts val="64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>
                          <a:effectLst/>
                        </a:rPr>
                        <a:t>GenreName</a:t>
                      </a:r>
                      <a:endParaRPr lang="en-US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1430" marR="3175" algn="ctr">
                        <a:spcBef>
                          <a:spcPts val="64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VARCHAR(255)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335" marR="2540" algn="ctr">
                        <a:spcBef>
                          <a:spcPts val="64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UNIQUE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NOT</a:t>
                      </a:r>
                      <a:r>
                        <a:rPr lang="en-US" sz="2400" b="0" spc="-50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NULL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" algn="ctr">
                        <a:spcBef>
                          <a:spcPts val="640"/>
                        </a:spcBef>
                        <a:spcAft>
                          <a:spcPts val="0"/>
                        </a:spcAft>
                      </a:pPr>
                      <a:r>
                        <a:rPr lang="tr-TR" sz="2400" b="0" dirty="0">
                          <a:effectLst/>
                        </a:rPr>
                        <a:t>G</a:t>
                      </a:r>
                      <a:r>
                        <a:rPr lang="en-US" sz="2400" b="0" dirty="0" err="1">
                          <a:effectLst/>
                        </a:rPr>
                        <a:t>enre</a:t>
                      </a:r>
                      <a:r>
                        <a:rPr lang="en-US" sz="2400" b="0" spc="-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name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356719"/>
            <a:ext cx="18288000" cy="1122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MOVIEGENRE and MOVIECAST</a:t>
            </a:r>
          </a:p>
        </p:txBody>
      </p:sp>
      <p:sp>
        <p:nvSpPr>
          <p:cNvPr id="3" name="Freeform 3"/>
          <p:cNvSpPr/>
          <p:nvPr/>
        </p:nvSpPr>
        <p:spPr>
          <a:xfrm>
            <a:off x="-432787" y="10759060"/>
            <a:ext cx="6875620" cy="6875620"/>
          </a:xfrm>
          <a:custGeom>
            <a:avLst/>
            <a:gdLst/>
            <a:ahLst/>
            <a:cxnLst/>
            <a:rect l="l" t="t" r="r" b="b"/>
            <a:pathLst>
              <a:path w="6875620" h="6875620">
                <a:moveTo>
                  <a:pt x="0" y="0"/>
                </a:moveTo>
                <a:lnTo>
                  <a:pt x="6875621" y="0"/>
                </a:lnTo>
                <a:lnTo>
                  <a:pt x="6875621" y="6875620"/>
                </a:lnTo>
                <a:lnTo>
                  <a:pt x="0" y="6875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4" name="Freeform 4"/>
          <p:cNvSpPr/>
          <p:nvPr/>
        </p:nvSpPr>
        <p:spPr>
          <a:xfrm>
            <a:off x="6477958" y="10759060"/>
            <a:ext cx="6875620" cy="6875620"/>
          </a:xfrm>
          <a:custGeom>
            <a:avLst/>
            <a:gdLst/>
            <a:ahLst/>
            <a:cxnLst/>
            <a:rect l="l" t="t" r="r" b="b"/>
            <a:pathLst>
              <a:path w="6875620" h="6875620">
                <a:moveTo>
                  <a:pt x="0" y="0"/>
                </a:moveTo>
                <a:lnTo>
                  <a:pt x="6875621" y="0"/>
                </a:lnTo>
                <a:lnTo>
                  <a:pt x="6875621" y="6875620"/>
                </a:lnTo>
                <a:lnTo>
                  <a:pt x="0" y="6875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5" name="Freeform 5"/>
          <p:cNvSpPr/>
          <p:nvPr/>
        </p:nvSpPr>
        <p:spPr>
          <a:xfrm>
            <a:off x="13388703" y="10759060"/>
            <a:ext cx="6875620" cy="6875620"/>
          </a:xfrm>
          <a:custGeom>
            <a:avLst/>
            <a:gdLst/>
            <a:ahLst/>
            <a:cxnLst/>
            <a:rect l="l" t="t" r="r" b="b"/>
            <a:pathLst>
              <a:path w="6875620" h="6875620">
                <a:moveTo>
                  <a:pt x="0" y="0"/>
                </a:moveTo>
                <a:lnTo>
                  <a:pt x="6875621" y="0"/>
                </a:lnTo>
                <a:lnTo>
                  <a:pt x="6875621" y="6875620"/>
                </a:lnTo>
                <a:lnTo>
                  <a:pt x="0" y="6875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graphicFrame>
        <p:nvGraphicFramePr>
          <p:cNvPr id="8" name="Tablo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39419"/>
              </p:ext>
            </p:extLst>
          </p:nvPr>
        </p:nvGraphicFramePr>
        <p:xfrm>
          <a:off x="2286000" y="2317600"/>
          <a:ext cx="13411546" cy="3176687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{7E9639D4-E3E2-4D34-9284-5A2195B3D0D7}</a:tableStyleId>
              </a:tblPr>
              <a:tblGrid>
                <a:gridCol w="22589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7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18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33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15014">
                <a:tc>
                  <a:txBody>
                    <a:bodyPr/>
                    <a:lstStyle/>
                    <a:p>
                      <a:pPr marL="18415" marR="7620" algn="ctr">
                        <a:spcBef>
                          <a:spcPts val="78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Column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3970" algn="ctr">
                        <a:spcBef>
                          <a:spcPts val="78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20" dirty="0">
                          <a:effectLst/>
                        </a:rPr>
                        <a:t>Type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316865" marR="303530" algn="ctr">
                        <a:spcBef>
                          <a:spcPts val="78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Constraints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433705" algn="ctr">
                        <a:spcBef>
                          <a:spcPts val="78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Description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3238">
                <a:tc>
                  <a:txBody>
                    <a:bodyPr/>
                    <a:lstStyle/>
                    <a:p>
                      <a:pPr algn="ctr">
                        <a:spcBef>
                          <a:spcPts val="109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GenreID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9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INT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(FK)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16865" marR="30607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REFERENCES</a:t>
                      </a:r>
                      <a:r>
                        <a:rPr lang="tr-TR" sz="2400" b="0" spc="0" baseline="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Genres(</a:t>
                      </a:r>
                      <a:r>
                        <a:rPr lang="en-US" sz="2400" b="0" spc="-10" dirty="0" err="1">
                          <a:effectLst/>
                        </a:rPr>
                        <a:t>GenreID</a:t>
                      </a:r>
                      <a:r>
                        <a:rPr lang="en-US" sz="2400" b="0" spc="-10" dirty="0">
                          <a:effectLst/>
                        </a:rPr>
                        <a:t>)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endParaRPr lang="tr-TR" sz="2400" b="0" spc="-60" dirty="0">
                        <a:effectLst/>
                      </a:endParaRPr>
                    </a:p>
                    <a:p>
                      <a:pPr marL="316865" marR="30607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ON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DELETE CASCADE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523240" indent="-125095" algn="ctr">
                        <a:lnSpc>
                          <a:spcPct val="150000"/>
                        </a:lnSpc>
                        <a:spcBef>
                          <a:spcPts val="94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Unique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genre</a:t>
                      </a:r>
                      <a:r>
                        <a:rPr lang="tr-TR" sz="2400" b="0" spc="-10" baseline="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8435">
                <a:tc>
                  <a:txBody>
                    <a:bodyPr/>
                    <a:lstStyle/>
                    <a:p>
                      <a:pPr algn="ctr">
                        <a:spcBef>
                          <a:spcPts val="31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MovieID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1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INT(FK)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16865" marR="306070" algn="ctr">
                        <a:spcBef>
                          <a:spcPts val="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REFERENCES</a:t>
                      </a:r>
                      <a:r>
                        <a:rPr lang="tr-TR" sz="2400" b="0" spc="0" baseline="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Movie(</a:t>
                      </a:r>
                      <a:r>
                        <a:rPr lang="en-US" sz="2400" b="0" spc="-10" dirty="0" err="1">
                          <a:effectLst/>
                        </a:rPr>
                        <a:t>MovieID</a:t>
                      </a:r>
                      <a:r>
                        <a:rPr lang="en-US" sz="2400" b="0" spc="-10" dirty="0">
                          <a:effectLst/>
                        </a:rPr>
                        <a:t>)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endParaRPr lang="tr-TR" sz="2400" b="0" spc="-60" dirty="0">
                        <a:effectLst/>
                      </a:endParaRPr>
                    </a:p>
                    <a:p>
                      <a:pPr marL="316865" marR="306070" algn="ctr">
                        <a:spcBef>
                          <a:spcPts val="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ON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DELETE CASCADE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523240" marR="364490" indent="-144780" algn="ctr">
                        <a:spcBef>
                          <a:spcPts val="94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Unique</a:t>
                      </a:r>
                      <a:r>
                        <a:rPr lang="en-US" sz="2400" b="0" spc="-7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movie</a:t>
                      </a:r>
                      <a:endParaRPr lang="tr-TR" sz="2400" b="0" dirty="0">
                        <a:effectLst/>
                      </a:endParaRPr>
                    </a:p>
                    <a:p>
                      <a:pPr marL="523240" marR="364490" indent="-144780" algn="ctr">
                        <a:spcBef>
                          <a:spcPts val="94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o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515418"/>
              </p:ext>
            </p:extLst>
          </p:nvPr>
        </p:nvGraphicFramePr>
        <p:xfrm>
          <a:off x="2286000" y="5981700"/>
          <a:ext cx="13411547" cy="339878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{7E9639D4-E3E2-4D34-9284-5A2195B3D0D7}</a:tableStyleId>
              </a:tblPr>
              <a:tblGrid>
                <a:gridCol w="22122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932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058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2057">
                <a:tc>
                  <a:txBody>
                    <a:bodyPr/>
                    <a:lstStyle/>
                    <a:p>
                      <a:pPr marL="13970" algn="ctr">
                        <a:spcBef>
                          <a:spcPts val="29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Column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2065" algn="ctr">
                        <a:spcBef>
                          <a:spcPts val="29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20" dirty="0">
                          <a:effectLst/>
                        </a:rPr>
                        <a:t>Type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315595" marR="306070" algn="ctr">
                        <a:spcBef>
                          <a:spcPts val="29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Constraints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574040" algn="ctr">
                        <a:spcBef>
                          <a:spcPts val="29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Description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451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MovieID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INT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(FK)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15595" marR="306070" algn="ctr">
                        <a:lnSpc>
                          <a:spcPct val="100000"/>
                        </a:lnSpc>
                        <a:spcBef>
                          <a:spcPts val="92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REFERENCES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Movies(</a:t>
                      </a:r>
                      <a:r>
                        <a:rPr lang="en-US" sz="2400" b="0" spc="-10" dirty="0" err="1">
                          <a:effectLst/>
                        </a:rPr>
                        <a:t>MovieID</a:t>
                      </a:r>
                      <a:r>
                        <a:rPr lang="en-US" sz="2400" b="0" spc="-10" dirty="0">
                          <a:effectLst/>
                        </a:rPr>
                        <a:t>) </a:t>
                      </a:r>
                      <a:endParaRPr lang="tr-TR" sz="2400" b="0" spc="-10" dirty="0">
                        <a:effectLst/>
                      </a:endParaRPr>
                    </a:p>
                    <a:p>
                      <a:pPr marL="315595" marR="306070" algn="ctr">
                        <a:lnSpc>
                          <a:spcPct val="100000"/>
                        </a:lnSpc>
                        <a:spcBef>
                          <a:spcPts val="92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ON DELETE</a:t>
                      </a:r>
                      <a:r>
                        <a:rPr lang="tr-TR" sz="2400" b="0" baseline="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CASCADE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Unique</a:t>
                      </a:r>
                      <a:r>
                        <a:rPr lang="en-US" sz="2400" b="0" spc="-4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movie</a:t>
                      </a:r>
                      <a:r>
                        <a:rPr lang="en-US" sz="2400" b="0" spc="-35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CastID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3175" algn="ctr"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INT(FK)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69010" marR="304800" indent="-676910" algn="ctr">
                        <a:lnSpc>
                          <a:spcPts val="2220"/>
                        </a:lnSpc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REFERENCES </a:t>
                      </a:r>
                      <a:r>
                        <a:rPr lang="en-US" sz="2400" b="0" spc="-10" dirty="0" err="1">
                          <a:effectLst/>
                        </a:rPr>
                        <a:t>CastMember</a:t>
                      </a:r>
                      <a:r>
                        <a:rPr lang="en-US" sz="2400" b="0" spc="-10" dirty="0">
                          <a:effectLst/>
                        </a:rPr>
                        <a:t>(</a:t>
                      </a:r>
                      <a:r>
                        <a:rPr lang="en-US" sz="2400" b="0" spc="-10" dirty="0" err="1">
                          <a:effectLst/>
                        </a:rPr>
                        <a:t>CastID</a:t>
                      </a:r>
                      <a:r>
                        <a:rPr lang="en-US" sz="2400" b="0" spc="-10" dirty="0">
                          <a:effectLst/>
                        </a:rPr>
                        <a:t>) </a:t>
                      </a:r>
                      <a:endParaRPr lang="tr-TR" sz="2400" b="0" spc="-10" dirty="0">
                        <a:effectLst/>
                      </a:endParaRPr>
                    </a:p>
                    <a:p>
                      <a:pPr marL="969010" marR="304800" indent="-676910" algn="ctr">
                        <a:lnSpc>
                          <a:spcPts val="222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ON DELETE</a:t>
                      </a:r>
                      <a:r>
                        <a:rPr lang="en-US" sz="2400" b="0" spc="20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CASCADE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Unique</a:t>
                      </a:r>
                      <a:r>
                        <a:rPr lang="en-US" sz="2400" b="0" spc="-25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cast</a:t>
                      </a:r>
                      <a:r>
                        <a:rPr lang="en-US" sz="2400" b="0" spc="-2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343" y="356719"/>
            <a:ext cx="16230600" cy="1122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 dirty="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REVIEW</a:t>
            </a:r>
          </a:p>
        </p:txBody>
      </p:sp>
      <p:graphicFrame>
        <p:nvGraphicFramePr>
          <p:cNvPr id="4" name="Tablo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57434"/>
              </p:ext>
            </p:extLst>
          </p:nvPr>
        </p:nvGraphicFramePr>
        <p:xfrm>
          <a:off x="2729552" y="1637731"/>
          <a:ext cx="13882048" cy="7889657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{7E9639D4-E3E2-4D34-9284-5A2195B3D0D7}</a:tableStyleId>
              </a:tblPr>
              <a:tblGrid>
                <a:gridCol w="24520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216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46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6566">
                <a:tc>
                  <a:txBody>
                    <a:bodyPr/>
                    <a:lstStyle/>
                    <a:p>
                      <a:pPr marL="15240" marR="5080" algn="ctr">
                        <a:lnSpc>
                          <a:spcPct val="100000"/>
                        </a:lnSpc>
                        <a:spcBef>
                          <a:spcPts val="53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Column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3335" marR="635" algn="ctr">
                        <a:lnSpc>
                          <a:spcPct val="100000"/>
                        </a:lnSpc>
                        <a:spcBef>
                          <a:spcPts val="53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20" dirty="0">
                          <a:effectLst/>
                        </a:rPr>
                        <a:t>Type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678815" algn="ctr">
                        <a:lnSpc>
                          <a:spcPct val="100000"/>
                        </a:lnSpc>
                        <a:spcBef>
                          <a:spcPts val="53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Constraints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2700" algn="ctr">
                        <a:lnSpc>
                          <a:spcPct val="100000"/>
                        </a:lnSpc>
                        <a:spcBef>
                          <a:spcPts val="53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Description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558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3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ReviewID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3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INT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(PK)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AUTO_INCREMENT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2540" algn="ctr">
                        <a:lnSpc>
                          <a:spcPct val="100000"/>
                        </a:lnSpc>
                        <a:spcBef>
                          <a:spcPts val="48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Unique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review</a:t>
                      </a:r>
                      <a:endParaRPr lang="en-US" sz="2400" b="0" dirty="0">
                        <a:effectLst/>
                      </a:endParaRPr>
                    </a:p>
                    <a:p>
                      <a:pPr marL="12700" marR="635" algn="ctr">
                        <a:lnSpc>
                          <a:spcPct val="100000"/>
                        </a:lnSpc>
                        <a:spcBef>
                          <a:spcPts val="63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09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UserID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INT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(FK)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605" marR="8255" algn="ctr">
                        <a:lnSpc>
                          <a:spcPct val="100000"/>
                        </a:lnSpc>
                        <a:spcBef>
                          <a:spcPts val="60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REFERENCES Users(</a:t>
                      </a:r>
                      <a:r>
                        <a:rPr lang="en-US" sz="2400" b="0" spc="-10" dirty="0" err="1">
                          <a:effectLst/>
                        </a:rPr>
                        <a:t>UserID</a:t>
                      </a:r>
                      <a:r>
                        <a:rPr lang="en-US" sz="2400" b="0" spc="-10" dirty="0">
                          <a:effectLst/>
                        </a:rPr>
                        <a:t>)</a:t>
                      </a:r>
                      <a:endParaRPr lang="en-US" sz="2400" b="0" dirty="0">
                        <a:effectLst/>
                      </a:endParaRPr>
                    </a:p>
                    <a:p>
                      <a:pPr marL="333375" marR="326390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ON</a:t>
                      </a:r>
                      <a:r>
                        <a:rPr lang="en-US" sz="2400" b="0" spc="-7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DELETE </a:t>
                      </a:r>
                      <a:r>
                        <a:rPr lang="en-US" sz="2400" b="0" spc="-10" dirty="0">
                          <a:effectLst/>
                        </a:rPr>
                        <a:t>CASCADE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1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Unique</a:t>
                      </a:r>
                      <a:r>
                        <a:rPr lang="en-US" sz="2400" b="0" spc="-7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user </a:t>
                      </a:r>
                      <a:r>
                        <a:rPr lang="en-US" sz="2400" b="0" spc="-10" dirty="0">
                          <a:effectLst/>
                        </a:rPr>
                        <a:t>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1359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0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MovieID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0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INT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(FK)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605" marR="5715" algn="ctr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REFERENCES</a:t>
                      </a:r>
                      <a:r>
                        <a:rPr lang="tr-TR" sz="2400" b="0" spc="0" baseline="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Movies(</a:t>
                      </a:r>
                      <a:r>
                        <a:rPr lang="en-US" sz="2400" b="0" spc="-10" dirty="0" err="1">
                          <a:effectLst/>
                        </a:rPr>
                        <a:t>MovieID</a:t>
                      </a:r>
                      <a:r>
                        <a:rPr lang="en-US" sz="2400" b="0" spc="-10" dirty="0">
                          <a:effectLst/>
                        </a:rPr>
                        <a:t>)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endParaRPr lang="tr-TR" sz="2400" b="0" spc="-60" dirty="0">
                        <a:effectLst/>
                      </a:endParaRPr>
                    </a:p>
                    <a:p>
                      <a:pPr marL="1460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ON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DELETE CASCADE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518160" marR="361315" indent="-143510" algn="ctr">
                        <a:lnSpc>
                          <a:spcPct val="100000"/>
                        </a:lnSpc>
                        <a:spcBef>
                          <a:spcPts val="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Unique</a:t>
                      </a:r>
                      <a:r>
                        <a:rPr lang="en-US" sz="2400" b="0" spc="-60">
                          <a:effectLst/>
                        </a:rPr>
                        <a:t> </a:t>
                      </a:r>
                      <a:r>
                        <a:rPr lang="en-US" sz="2400" b="0" spc="-10">
                          <a:effectLst/>
                        </a:rPr>
                        <a:t>movie identifier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0044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4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Rating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4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DECIMAL(3,1)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60"/>
                        </a:spcBef>
                        <a:spcAft>
                          <a:spcPts val="0"/>
                        </a:spcAft>
                      </a:pPr>
                      <a:r>
                        <a:rPr lang="tr-TR" sz="2400" b="0" baseline="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CHECK</a:t>
                      </a:r>
                      <a:r>
                        <a:rPr lang="en-US" sz="2400" b="0" spc="-65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(Rating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BETWEEN</a:t>
                      </a:r>
                      <a:r>
                        <a:rPr lang="en-US" sz="2400" b="0" spc="-65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0.0 AND 10.0)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4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Rating</a:t>
                      </a:r>
                      <a:r>
                        <a:rPr lang="en-US" sz="2400" b="0" spc="-1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of</a:t>
                      </a:r>
                      <a:r>
                        <a:rPr lang="en-US" sz="2400" b="0" spc="-15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the</a:t>
                      </a:r>
                      <a:r>
                        <a:rPr lang="en-US" sz="2400" b="0" spc="-10" dirty="0">
                          <a:effectLst/>
                        </a:rPr>
                        <a:t> movie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0044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Comment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20" dirty="0">
                          <a:effectLst/>
                        </a:rPr>
                        <a:t>TEXT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9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(optional)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Comment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in</a:t>
                      </a:r>
                      <a:r>
                        <a:rPr lang="en-US" sz="2400" b="0" spc="-65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the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movie </a:t>
                      </a:r>
                      <a:r>
                        <a:rPr lang="en-US" sz="2400" b="0" spc="-10" dirty="0">
                          <a:effectLst/>
                        </a:rPr>
                        <a:t>review.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8209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ReviewDate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DATETIME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64160" indent="440690" algn="ctr">
                        <a:lnSpc>
                          <a:spcPct val="100000"/>
                        </a:lnSpc>
                        <a:spcBef>
                          <a:spcPts val="80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DEFAULT</a:t>
                      </a:r>
                      <a:r>
                        <a:rPr lang="tr-TR" sz="2400" b="0" spc="-10" baseline="0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CURRENT_TIMESTAMP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Date</a:t>
                      </a:r>
                      <a:r>
                        <a:rPr lang="en-US" sz="2400" b="0" spc="-1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of</a:t>
                      </a:r>
                      <a:r>
                        <a:rPr lang="en-US" sz="2400" b="0" spc="-1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the</a:t>
                      </a:r>
                      <a:r>
                        <a:rPr lang="en-US" sz="2400" b="0" spc="-10" dirty="0">
                          <a:effectLst/>
                        </a:rPr>
                        <a:t> review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343" y="356719"/>
            <a:ext cx="16230600" cy="1122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 dirty="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WATCHLIST</a:t>
            </a:r>
          </a:p>
        </p:txBody>
      </p:sp>
      <p:graphicFrame>
        <p:nvGraphicFramePr>
          <p:cNvPr id="5" name="Tablo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2260318"/>
              </p:ext>
            </p:extLst>
          </p:nvPr>
        </p:nvGraphicFramePr>
        <p:xfrm>
          <a:off x="1391284" y="2653824"/>
          <a:ext cx="15601315" cy="4851876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{7E9639D4-E3E2-4D34-9284-5A2195B3D0D7}</a:tableStyleId>
              </a:tblPr>
              <a:tblGrid>
                <a:gridCol w="28249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68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990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104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6615">
                <a:tc>
                  <a:txBody>
                    <a:bodyPr/>
                    <a:lstStyle/>
                    <a:p>
                      <a:pPr marL="15875" marR="3175" algn="ctr">
                        <a:spcBef>
                          <a:spcPts val="36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Column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0795" marR="2540" algn="ctr">
                        <a:spcBef>
                          <a:spcPts val="36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20" dirty="0">
                          <a:effectLst/>
                        </a:rPr>
                        <a:t>Type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257810" marR="243840" algn="ctr">
                        <a:spcBef>
                          <a:spcPts val="36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Constraints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462280" algn="ctr">
                        <a:spcBef>
                          <a:spcPts val="36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Description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90752">
                <a:tc>
                  <a:txBody>
                    <a:bodyPr/>
                    <a:lstStyle/>
                    <a:p>
                      <a:pPr algn="ctr">
                        <a:spcBef>
                          <a:spcPts val="31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WatchlistID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1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INT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(PK)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AUTO_INCREMENT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97815" algn="ctr">
                        <a:spcBef>
                          <a:spcPts val="47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20">
                          <a:effectLst/>
                        </a:rPr>
                        <a:t>Unique</a:t>
                      </a:r>
                      <a:r>
                        <a:rPr lang="en-US" sz="2400" b="0" spc="-50">
                          <a:effectLst/>
                        </a:rPr>
                        <a:t> </a:t>
                      </a:r>
                      <a:r>
                        <a:rPr lang="en-US" sz="2400" b="0" spc="-20">
                          <a:effectLst/>
                        </a:rPr>
                        <a:t>watchlist </a:t>
                      </a:r>
                      <a:r>
                        <a:rPr lang="en-US" sz="2400" b="0" spc="-10">
                          <a:effectLst/>
                        </a:rPr>
                        <a:t>identifier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94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UserID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INT(FK)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54635" marR="245110" algn="ctr">
                        <a:lnSpc>
                          <a:spcPct val="100000"/>
                        </a:lnSpc>
                        <a:spcBef>
                          <a:spcPts val="94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REFERENCES</a:t>
                      </a:r>
                      <a:r>
                        <a:rPr lang="en-US" sz="2400" b="0" spc="-4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Users(</a:t>
                      </a:r>
                      <a:r>
                        <a:rPr lang="en-US" sz="2400" b="0" spc="-10" dirty="0" err="1">
                          <a:effectLst/>
                        </a:rPr>
                        <a:t>UserID</a:t>
                      </a:r>
                      <a:r>
                        <a:rPr lang="en-US" sz="2400" b="0" spc="-10" dirty="0">
                          <a:effectLst/>
                        </a:rPr>
                        <a:t>)</a:t>
                      </a:r>
                      <a:endParaRPr lang="en-US" sz="2400" b="0" dirty="0">
                        <a:effectLst/>
                      </a:endParaRPr>
                    </a:p>
                    <a:p>
                      <a:pPr marL="619760" marR="60960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ON</a:t>
                      </a:r>
                      <a:r>
                        <a:rPr lang="en-US" sz="2400" b="0" spc="-7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DELETE </a:t>
                      </a:r>
                      <a:r>
                        <a:rPr lang="en-US" sz="2400" b="0" spc="-10" dirty="0">
                          <a:effectLst/>
                        </a:rPr>
                        <a:t>CASCADE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790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effectLst/>
                        </a:rPr>
                        <a:t> </a:t>
                      </a:r>
                    </a:p>
                    <a:p>
                      <a:pPr marL="297815" marR="618490" algn="ctr"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Unique</a:t>
                      </a:r>
                      <a:r>
                        <a:rPr lang="en-US" sz="2400" b="0" spc="-60">
                          <a:effectLst/>
                        </a:rPr>
                        <a:t> </a:t>
                      </a:r>
                      <a:r>
                        <a:rPr lang="en-US" sz="2400" b="0" spc="-10">
                          <a:effectLst/>
                        </a:rPr>
                        <a:t>user identifier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6509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MovieID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INT(FK)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54635" marR="243840" algn="ctr">
                        <a:lnSpc>
                          <a:spcPct val="100000"/>
                        </a:lnSpc>
                        <a:spcBef>
                          <a:spcPts val="95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REFERENCES</a:t>
                      </a:r>
                      <a:r>
                        <a:rPr lang="en-US" sz="2400" b="0" spc="-7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Movies(</a:t>
                      </a:r>
                      <a:r>
                        <a:rPr lang="en-US" sz="2400" b="0" dirty="0" err="1">
                          <a:effectLst/>
                        </a:rPr>
                        <a:t>MovieID</a:t>
                      </a:r>
                      <a:r>
                        <a:rPr lang="en-US" sz="2400" b="0" dirty="0">
                          <a:effectLst/>
                        </a:rPr>
                        <a:t>)</a:t>
                      </a:r>
                      <a:endParaRPr lang="tr-TR" sz="2400" b="0" dirty="0">
                        <a:effectLst/>
                      </a:endParaRPr>
                    </a:p>
                    <a:p>
                      <a:pPr marL="254635" marR="243840" algn="ctr">
                        <a:lnSpc>
                          <a:spcPct val="100000"/>
                        </a:lnSpc>
                        <a:spcBef>
                          <a:spcPts val="95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 ON DELETE</a:t>
                      </a:r>
                      <a:r>
                        <a:rPr lang="tr-TR" sz="2400" b="0" baseline="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CASCADE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95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Unique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movie 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343" y="356719"/>
            <a:ext cx="16230600" cy="1122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ER DIAGRAM</a:t>
            </a:r>
          </a:p>
        </p:txBody>
      </p:sp>
      <p:pic>
        <p:nvPicPr>
          <p:cNvPr id="8" name="Resim 7" descr="metin, yazılım, bilgisayar simgesi, ekran, görüntüleme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B0302F85-3BBB-8A6A-50E8-86E0B740E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4" t="20595" r="11602" b="20368"/>
          <a:stretch/>
        </p:blipFill>
        <p:spPr>
          <a:xfrm>
            <a:off x="1269343" y="1638300"/>
            <a:ext cx="15859711" cy="7838705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rot="-1283279" flipH="1">
            <a:off x="16577554" y="-397641"/>
            <a:ext cx="3420892" cy="2001222"/>
          </a:xfrm>
          <a:custGeom>
            <a:avLst/>
            <a:gdLst/>
            <a:ahLst/>
            <a:cxnLst/>
            <a:rect l="l" t="t" r="r" b="b"/>
            <a:pathLst>
              <a:path w="3420892" h="2001222">
                <a:moveTo>
                  <a:pt x="3420891" y="0"/>
                </a:moveTo>
                <a:lnTo>
                  <a:pt x="0" y="0"/>
                </a:lnTo>
                <a:lnTo>
                  <a:pt x="0" y="2001222"/>
                </a:lnTo>
                <a:lnTo>
                  <a:pt x="3420891" y="2001222"/>
                </a:lnTo>
                <a:lnTo>
                  <a:pt x="342089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4" name="Freeform 4"/>
          <p:cNvSpPr/>
          <p:nvPr/>
        </p:nvSpPr>
        <p:spPr>
          <a:xfrm rot="1535526" flipH="1">
            <a:off x="128423" y="8795800"/>
            <a:ext cx="1612050" cy="1638679"/>
          </a:xfrm>
          <a:custGeom>
            <a:avLst/>
            <a:gdLst/>
            <a:ahLst/>
            <a:cxnLst/>
            <a:rect l="l" t="t" r="r" b="b"/>
            <a:pathLst>
              <a:path w="1612050" h="1638679">
                <a:moveTo>
                  <a:pt x="1612050" y="0"/>
                </a:moveTo>
                <a:lnTo>
                  <a:pt x="0" y="0"/>
                </a:lnTo>
                <a:lnTo>
                  <a:pt x="0" y="1638678"/>
                </a:lnTo>
                <a:lnTo>
                  <a:pt x="1612050" y="1638678"/>
                </a:lnTo>
                <a:lnTo>
                  <a:pt x="161205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76469" y="1028700"/>
            <a:ext cx="14335062" cy="8229600"/>
            <a:chOff x="0" y="0"/>
            <a:chExt cx="3775489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5489" cy="2167467"/>
            </a:xfrm>
            <a:custGeom>
              <a:avLst/>
              <a:gdLst/>
              <a:ahLst/>
              <a:cxnLst/>
              <a:rect l="l" t="t" r="r" b="b"/>
              <a:pathLst>
                <a:path w="3775489" h="2167467">
                  <a:moveTo>
                    <a:pt x="27544" y="0"/>
                  </a:moveTo>
                  <a:lnTo>
                    <a:pt x="3747946" y="0"/>
                  </a:lnTo>
                  <a:cubicBezTo>
                    <a:pt x="3755251" y="0"/>
                    <a:pt x="3762257" y="2902"/>
                    <a:pt x="3767422" y="8067"/>
                  </a:cubicBezTo>
                  <a:cubicBezTo>
                    <a:pt x="3772588" y="13233"/>
                    <a:pt x="3775489" y="20239"/>
                    <a:pt x="3775489" y="27544"/>
                  </a:cubicBezTo>
                  <a:lnTo>
                    <a:pt x="3775489" y="2139923"/>
                  </a:lnTo>
                  <a:cubicBezTo>
                    <a:pt x="3775489" y="2147228"/>
                    <a:pt x="3772588" y="2154234"/>
                    <a:pt x="3767422" y="2159399"/>
                  </a:cubicBezTo>
                  <a:cubicBezTo>
                    <a:pt x="3762257" y="2164565"/>
                    <a:pt x="3755251" y="2167467"/>
                    <a:pt x="3747946" y="2167467"/>
                  </a:cubicBezTo>
                  <a:lnTo>
                    <a:pt x="27544" y="2167467"/>
                  </a:lnTo>
                  <a:cubicBezTo>
                    <a:pt x="20239" y="2167467"/>
                    <a:pt x="13233" y="2164565"/>
                    <a:pt x="8067" y="2159399"/>
                  </a:cubicBezTo>
                  <a:cubicBezTo>
                    <a:pt x="2902" y="2154234"/>
                    <a:pt x="0" y="2147228"/>
                    <a:pt x="0" y="2139923"/>
                  </a:cubicBezTo>
                  <a:lnTo>
                    <a:pt x="0" y="27544"/>
                  </a:lnTo>
                  <a:cubicBezTo>
                    <a:pt x="0" y="20239"/>
                    <a:pt x="2902" y="13233"/>
                    <a:pt x="8067" y="8067"/>
                  </a:cubicBezTo>
                  <a:cubicBezTo>
                    <a:pt x="13233" y="2902"/>
                    <a:pt x="20239" y="0"/>
                    <a:pt x="27544" y="0"/>
                  </a:cubicBezTo>
                  <a:close/>
                </a:path>
              </a:pathLst>
            </a:custGeom>
            <a:solidFill>
              <a:srgbClr val="925F64"/>
            </a:solidFill>
            <a:ln cap="rnd">
              <a:noFill/>
              <a:prstDash val="sysDot"/>
              <a:rou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775489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18470" y="1301006"/>
            <a:ext cx="13820706" cy="7684988"/>
            <a:chOff x="0" y="0"/>
            <a:chExt cx="3640021" cy="20240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40021" cy="2024030"/>
            </a:xfrm>
            <a:custGeom>
              <a:avLst/>
              <a:gdLst/>
              <a:ahLst/>
              <a:cxnLst/>
              <a:rect l="l" t="t" r="r" b="b"/>
              <a:pathLst>
                <a:path w="3640021" h="2024030">
                  <a:moveTo>
                    <a:pt x="28569" y="0"/>
                  </a:moveTo>
                  <a:lnTo>
                    <a:pt x="3611453" y="0"/>
                  </a:lnTo>
                  <a:cubicBezTo>
                    <a:pt x="3619029" y="0"/>
                    <a:pt x="3626296" y="3010"/>
                    <a:pt x="3631654" y="8368"/>
                  </a:cubicBezTo>
                  <a:cubicBezTo>
                    <a:pt x="3637011" y="13725"/>
                    <a:pt x="3640021" y="20992"/>
                    <a:pt x="3640021" y="28569"/>
                  </a:cubicBezTo>
                  <a:lnTo>
                    <a:pt x="3640021" y="1995461"/>
                  </a:lnTo>
                  <a:cubicBezTo>
                    <a:pt x="3640021" y="2003038"/>
                    <a:pt x="3637011" y="2010305"/>
                    <a:pt x="3631654" y="2015662"/>
                  </a:cubicBezTo>
                  <a:cubicBezTo>
                    <a:pt x="3626296" y="2021020"/>
                    <a:pt x="3619029" y="2024030"/>
                    <a:pt x="3611453" y="2024030"/>
                  </a:cubicBezTo>
                  <a:lnTo>
                    <a:pt x="28569" y="2024030"/>
                  </a:lnTo>
                  <a:cubicBezTo>
                    <a:pt x="20992" y="2024030"/>
                    <a:pt x="13725" y="2021020"/>
                    <a:pt x="8368" y="2015662"/>
                  </a:cubicBezTo>
                  <a:cubicBezTo>
                    <a:pt x="3010" y="2010305"/>
                    <a:pt x="0" y="2003038"/>
                    <a:pt x="0" y="1995461"/>
                  </a:cubicBezTo>
                  <a:lnTo>
                    <a:pt x="0" y="28569"/>
                  </a:lnTo>
                  <a:cubicBezTo>
                    <a:pt x="0" y="20992"/>
                    <a:pt x="3010" y="13725"/>
                    <a:pt x="8368" y="8368"/>
                  </a:cubicBezTo>
                  <a:cubicBezTo>
                    <a:pt x="13725" y="3010"/>
                    <a:pt x="20992" y="0"/>
                    <a:pt x="2856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19100" cap="rnd">
              <a:solidFill>
                <a:srgbClr val="E9BB6D"/>
              </a:solidFill>
              <a:prstDash val="sysDot"/>
              <a:rou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640021" cy="2062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867860" y="1948449"/>
            <a:ext cx="12552280" cy="6390101"/>
            <a:chOff x="0" y="0"/>
            <a:chExt cx="3305950" cy="16829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305950" cy="1682990"/>
            </a:xfrm>
            <a:custGeom>
              <a:avLst/>
              <a:gdLst/>
              <a:ahLst/>
              <a:cxnLst/>
              <a:rect l="l" t="t" r="r" b="b"/>
              <a:pathLst>
                <a:path w="3305950" h="1682990">
                  <a:moveTo>
                    <a:pt x="31455" y="0"/>
                  </a:moveTo>
                  <a:lnTo>
                    <a:pt x="3274495" y="0"/>
                  </a:lnTo>
                  <a:cubicBezTo>
                    <a:pt x="3282837" y="0"/>
                    <a:pt x="3290838" y="3314"/>
                    <a:pt x="3296737" y="9213"/>
                  </a:cubicBezTo>
                  <a:cubicBezTo>
                    <a:pt x="3302636" y="15112"/>
                    <a:pt x="3305950" y="23113"/>
                    <a:pt x="3305950" y="31455"/>
                  </a:cubicBezTo>
                  <a:lnTo>
                    <a:pt x="3305950" y="1651534"/>
                  </a:lnTo>
                  <a:cubicBezTo>
                    <a:pt x="3305950" y="1668907"/>
                    <a:pt x="3291867" y="1682990"/>
                    <a:pt x="3274495" y="1682990"/>
                  </a:cubicBezTo>
                  <a:lnTo>
                    <a:pt x="31455" y="1682990"/>
                  </a:lnTo>
                  <a:cubicBezTo>
                    <a:pt x="23113" y="1682990"/>
                    <a:pt x="15112" y="1679676"/>
                    <a:pt x="9213" y="1673777"/>
                  </a:cubicBezTo>
                  <a:cubicBezTo>
                    <a:pt x="3314" y="1667878"/>
                    <a:pt x="0" y="1659877"/>
                    <a:pt x="0" y="1651534"/>
                  </a:cubicBezTo>
                  <a:lnTo>
                    <a:pt x="0" y="31455"/>
                  </a:lnTo>
                  <a:cubicBezTo>
                    <a:pt x="0" y="23113"/>
                    <a:pt x="3314" y="15112"/>
                    <a:pt x="9213" y="9213"/>
                  </a:cubicBezTo>
                  <a:cubicBezTo>
                    <a:pt x="15112" y="3314"/>
                    <a:pt x="23113" y="0"/>
                    <a:pt x="31455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305950" cy="17210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566692" y="3170392"/>
            <a:ext cx="9124263" cy="4127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09"/>
              </a:lnSpc>
            </a:pPr>
            <a:r>
              <a:rPr lang="en-US" sz="14961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7537" y="3307271"/>
            <a:ext cx="1642353" cy="1642353"/>
            <a:chOff x="0" y="0"/>
            <a:chExt cx="2189804" cy="218980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189804" cy="2189804"/>
              <a:chOff x="0" y="0"/>
              <a:chExt cx="812800" cy="8128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1272D"/>
              </a:solidFill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20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693661" y="123825"/>
              <a:ext cx="802481" cy="18997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699"/>
                </a:lnSpc>
              </a:pPr>
              <a:r>
                <a:rPr lang="en-US" sz="9999">
                  <a:solidFill>
                    <a:srgbClr val="F4C366"/>
                  </a:solidFill>
                  <a:latin typeface="Boulder"/>
                  <a:ea typeface="Boulder"/>
                  <a:cs typeface="Boulder"/>
                  <a:sym typeface="Boulder"/>
                </a:rPr>
                <a:t>1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575842" y="3307271"/>
            <a:ext cx="1642353" cy="1642353"/>
            <a:chOff x="0" y="0"/>
            <a:chExt cx="2189804" cy="218980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189804" cy="2189804"/>
              <a:chOff x="0" y="0"/>
              <a:chExt cx="812800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1272D"/>
              </a:solidFill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20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556839" y="123825"/>
              <a:ext cx="1076127" cy="18997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699"/>
                </a:lnSpc>
              </a:pPr>
              <a:r>
                <a:rPr lang="en-US" sz="9999">
                  <a:solidFill>
                    <a:srgbClr val="F4C366"/>
                  </a:solidFill>
                  <a:latin typeface="Boulder"/>
                  <a:ea typeface="Boulder"/>
                  <a:cs typeface="Boulder"/>
                  <a:sym typeface="Boulder"/>
                </a:rPr>
                <a:t>2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25685" y="5892838"/>
            <a:ext cx="1642353" cy="1642353"/>
            <a:chOff x="0" y="0"/>
            <a:chExt cx="2189804" cy="2189804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2189804" cy="2189804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1272D"/>
              </a:solidFill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20"/>
                  </a:lnSpc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558525" y="123825"/>
              <a:ext cx="1072753" cy="18997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699"/>
                </a:lnSpc>
              </a:pPr>
              <a:r>
                <a:rPr lang="en-US" sz="9999">
                  <a:solidFill>
                    <a:srgbClr val="F4C366"/>
                  </a:solidFill>
                  <a:latin typeface="Boulder"/>
                  <a:ea typeface="Boulder"/>
                  <a:cs typeface="Boulder"/>
                  <a:sym typeface="Boulder"/>
                </a:rPr>
                <a:t>3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579916" y="6131990"/>
            <a:ext cx="1642353" cy="1642353"/>
            <a:chOff x="0" y="0"/>
            <a:chExt cx="2189804" cy="2189804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2189804" cy="2189804"/>
              <a:chOff x="0" y="0"/>
              <a:chExt cx="8128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1272D"/>
              </a:solidFill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120"/>
                  </a:lnSpc>
                </a:pPr>
                <a:endParaRPr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501971" y="123825"/>
              <a:ext cx="1185862" cy="18997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699"/>
                </a:lnSpc>
              </a:pPr>
              <a:r>
                <a:rPr lang="en-US" sz="9999">
                  <a:solidFill>
                    <a:srgbClr val="F4C366"/>
                  </a:solidFill>
                  <a:latin typeface="Boulder"/>
                  <a:ea typeface="Boulder"/>
                  <a:cs typeface="Boulder"/>
                  <a:sym typeface="Boulder"/>
                </a:rPr>
                <a:t>4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4987377" y="676648"/>
            <a:ext cx="8313247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CONTENT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626645" y="3364421"/>
            <a:ext cx="5085513" cy="1684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40"/>
              </a:lnSpc>
            </a:pPr>
            <a:r>
              <a:rPr lang="en-US" sz="6000" b="1">
                <a:solidFill>
                  <a:srgbClr val="FDF6F6"/>
                </a:solidFill>
                <a:latin typeface="TT Hoves Bold"/>
                <a:ea typeface="TT Hoves Bold"/>
                <a:cs typeface="TT Hoves Bold"/>
                <a:sym typeface="TT Hoves Bold"/>
              </a:rPr>
              <a:t>Project</a:t>
            </a:r>
          </a:p>
          <a:p>
            <a:pPr algn="ctr">
              <a:lnSpc>
                <a:spcPts val="6540"/>
              </a:lnSpc>
            </a:pPr>
            <a:r>
              <a:rPr lang="en-US" sz="6000" b="1">
                <a:solidFill>
                  <a:srgbClr val="FDF6F6"/>
                </a:solidFill>
                <a:latin typeface="TT Hoves Bold"/>
                <a:ea typeface="TT Hoves Bold"/>
                <a:cs typeface="TT Hoves Bold"/>
                <a:sym typeface="TT Hoves Bold"/>
              </a:rPr>
              <a:t>Description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084970" y="3729350"/>
            <a:ext cx="5174330" cy="855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40"/>
              </a:lnSpc>
            </a:pPr>
            <a:r>
              <a:rPr lang="en-US" sz="6000" b="1">
                <a:solidFill>
                  <a:srgbClr val="FDF6F6"/>
                </a:solidFill>
                <a:latin typeface="TT Hoves Bold"/>
                <a:ea typeface="TT Hoves Bold"/>
                <a:cs typeface="TT Hoves Bold"/>
                <a:sym typeface="TT Hoves Bold"/>
              </a:rPr>
              <a:t>Requirements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626645" y="5949988"/>
            <a:ext cx="5085513" cy="1684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40"/>
              </a:lnSpc>
            </a:pPr>
            <a:r>
              <a:rPr lang="en-US" sz="6000" b="1">
                <a:solidFill>
                  <a:srgbClr val="FDF6F6"/>
                </a:solidFill>
                <a:latin typeface="TT Hoves Bold"/>
                <a:ea typeface="TT Hoves Bold"/>
                <a:cs typeface="TT Hoves Bold"/>
                <a:sym typeface="TT Hoves Bold"/>
              </a:rPr>
              <a:t>Database</a:t>
            </a:r>
          </a:p>
          <a:p>
            <a:pPr algn="ctr">
              <a:lnSpc>
                <a:spcPts val="6540"/>
              </a:lnSpc>
            </a:pPr>
            <a:r>
              <a:rPr lang="en-US" sz="6000" b="1">
                <a:solidFill>
                  <a:srgbClr val="FDF6F6"/>
                </a:solidFill>
                <a:latin typeface="TT Hoves Bold"/>
                <a:ea typeface="TT Hoves Bold"/>
                <a:cs typeface="TT Hoves Bold"/>
                <a:sym typeface="TT Hoves Bold"/>
              </a:rPr>
              <a:t>Tables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784244" y="6139732"/>
            <a:ext cx="5085513" cy="1684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40"/>
              </a:lnSpc>
            </a:pPr>
            <a:r>
              <a:rPr lang="en-US" sz="6000" b="1">
                <a:solidFill>
                  <a:srgbClr val="FDF6F6"/>
                </a:solidFill>
                <a:latin typeface="TT Hoves Bold"/>
                <a:ea typeface="TT Hoves Bold"/>
                <a:cs typeface="TT Hoves Bold"/>
                <a:sym typeface="TT Hoves Bold"/>
              </a:rPr>
              <a:t>ER</a:t>
            </a:r>
          </a:p>
          <a:p>
            <a:pPr algn="ctr">
              <a:lnSpc>
                <a:spcPts val="6540"/>
              </a:lnSpc>
            </a:pPr>
            <a:r>
              <a:rPr lang="en-US" sz="6000" b="1">
                <a:solidFill>
                  <a:srgbClr val="FDF6F6"/>
                </a:solidFill>
                <a:latin typeface="TT Hoves Bold"/>
                <a:ea typeface="TT Hoves Bold"/>
                <a:cs typeface="TT Hoves Bold"/>
                <a:sym typeface="TT Hoves Bold"/>
              </a:rPr>
              <a:t>Diagram</a:t>
            </a:r>
          </a:p>
        </p:txBody>
      </p:sp>
      <p:sp>
        <p:nvSpPr>
          <p:cNvPr id="27" name="Freeform 27"/>
          <p:cNvSpPr/>
          <p:nvPr/>
        </p:nvSpPr>
        <p:spPr>
          <a:xfrm rot="1173216">
            <a:off x="-943636" y="8056593"/>
            <a:ext cx="7315200" cy="2819677"/>
          </a:xfrm>
          <a:custGeom>
            <a:avLst/>
            <a:gdLst/>
            <a:ahLst/>
            <a:cxnLst/>
            <a:rect l="l" t="t" r="r" b="b"/>
            <a:pathLst>
              <a:path w="7315200" h="2819677">
                <a:moveTo>
                  <a:pt x="0" y="0"/>
                </a:moveTo>
                <a:lnTo>
                  <a:pt x="7315200" y="0"/>
                </a:lnTo>
                <a:lnTo>
                  <a:pt x="7315200" y="2819677"/>
                </a:lnTo>
                <a:lnTo>
                  <a:pt x="0" y="2819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62035" y="2897683"/>
            <a:ext cx="13963930" cy="6693050"/>
            <a:chOff x="0" y="0"/>
            <a:chExt cx="3677743" cy="1762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77743" cy="1762779"/>
            </a:xfrm>
            <a:custGeom>
              <a:avLst/>
              <a:gdLst/>
              <a:ahLst/>
              <a:cxnLst/>
              <a:rect l="l" t="t" r="r" b="b"/>
              <a:pathLst>
                <a:path w="3677743" h="1762779">
                  <a:moveTo>
                    <a:pt x="28276" y="0"/>
                  </a:moveTo>
                  <a:lnTo>
                    <a:pt x="3649468" y="0"/>
                  </a:lnTo>
                  <a:cubicBezTo>
                    <a:pt x="3656967" y="0"/>
                    <a:pt x="3664159" y="2979"/>
                    <a:pt x="3669461" y="8282"/>
                  </a:cubicBezTo>
                  <a:cubicBezTo>
                    <a:pt x="3674764" y="13584"/>
                    <a:pt x="3677743" y="20776"/>
                    <a:pt x="3677743" y="28276"/>
                  </a:cubicBezTo>
                  <a:lnTo>
                    <a:pt x="3677743" y="1734503"/>
                  </a:lnTo>
                  <a:cubicBezTo>
                    <a:pt x="3677743" y="1742002"/>
                    <a:pt x="3674764" y="1749194"/>
                    <a:pt x="3669461" y="1754497"/>
                  </a:cubicBezTo>
                  <a:cubicBezTo>
                    <a:pt x="3664159" y="1759800"/>
                    <a:pt x="3656967" y="1762779"/>
                    <a:pt x="3649468" y="1762779"/>
                  </a:cubicBezTo>
                  <a:lnTo>
                    <a:pt x="28276" y="1762779"/>
                  </a:lnTo>
                  <a:cubicBezTo>
                    <a:pt x="20776" y="1762779"/>
                    <a:pt x="13584" y="1759800"/>
                    <a:pt x="8282" y="1754497"/>
                  </a:cubicBezTo>
                  <a:cubicBezTo>
                    <a:pt x="2979" y="1749194"/>
                    <a:pt x="0" y="1742002"/>
                    <a:pt x="0" y="1734503"/>
                  </a:cubicBezTo>
                  <a:lnTo>
                    <a:pt x="0" y="28276"/>
                  </a:lnTo>
                  <a:cubicBezTo>
                    <a:pt x="0" y="20776"/>
                    <a:pt x="2979" y="13584"/>
                    <a:pt x="8282" y="8282"/>
                  </a:cubicBezTo>
                  <a:cubicBezTo>
                    <a:pt x="13584" y="2979"/>
                    <a:pt x="20776" y="0"/>
                    <a:pt x="28276" y="0"/>
                  </a:cubicBezTo>
                  <a:close/>
                </a:path>
              </a:pathLst>
            </a:custGeom>
            <a:solidFill>
              <a:srgbClr val="FFF5DF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677743" cy="18008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269343" y="356719"/>
            <a:ext cx="16230600" cy="2208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PROJECT</a:t>
            </a:r>
          </a:p>
          <a:p>
            <a:pPr algn="ctr">
              <a:lnSpc>
                <a:spcPts val="8560"/>
              </a:lnSpc>
            </a:pPr>
            <a:r>
              <a:rPr lang="en-US" sz="800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DESCRIPTION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786991" y="3483863"/>
            <a:ext cx="10714018" cy="5454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 b="1">
                <a:solidFill>
                  <a:srgbClr val="723A36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Our project is an online movie streaming platform that allows users to browse, watch, rate, and review movies. It supports free and premium plans, offering ad-free streaming and downloads for premium users. Users can manage watchlists, get personalized recommendations, and view detailed movie information.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62035" y="3344947"/>
            <a:ext cx="13963930" cy="5913353"/>
            <a:chOff x="0" y="0"/>
            <a:chExt cx="3677743" cy="15574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77743" cy="1557426"/>
            </a:xfrm>
            <a:custGeom>
              <a:avLst/>
              <a:gdLst/>
              <a:ahLst/>
              <a:cxnLst/>
              <a:rect l="l" t="t" r="r" b="b"/>
              <a:pathLst>
                <a:path w="3677743" h="1557426">
                  <a:moveTo>
                    <a:pt x="28276" y="0"/>
                  </a:moveTo>
                  <a:lnTo>
                    <a:pt x="3649468" y="0"/>
                  </a:lnTo>
                  <a:cubicBezTo>
                    <a:pt x="3656967" y="0"/>
                    <a:pt x="3664159" y="2979"/>
                    <a:pt x="3669461" y="8282"/>
                  </a:cubicBezTo>
                  <a:cubicBezTo>
                    <a:pt x="3674764" y="13584"/>
                    <a:pt x="3677743" y="20776"/>
                    <a:pt x="3677743" y="28276"/>
                  </a:cubicBezTo>
                  <a:lnTo>
                    <a:pt x="3677743" y="1529151"/>
                  </a:lnTo>
                  <a:cubicBezTo>
                    <a:pt x="3677743" y="1544767"/>
                    <a:pt x="3665084" y="1557426"/>
                    <a:pt x="3649468" y="1557426"/>
                  </a:cubicBezTo>
                  <a:lnTo>
                    <a:pt x="28276" y="1557426"/>
                  </a:lnTo>
                  <a:cubicBezTo>
                    <a:pt x="20776" y="1557426"/>
                    <a:pt x="13584" y="1554447"/>
                    <a:pt x="8282" y="1549145"/>
                  </a:cubicBezTo>
                  <a:cubicBezTo>
                    <a:pt x="2979" y="1543842"/>
                    <a:pt x="0" y="1536650"/>
                    <a:pt x="0" y="1529151"/>
                  </a:cubicBezTo>
                  <a:lnTo>
                    <a:pt x="0" y="28276"/>
                  </a:lnTo>
                  <a:cubicBezTo>
                    <a:pt x="0" y="20776"/>
                    <a:pt x="2979" y="13584"/>
                    <a:pt x="8282" y="8282"/>
                  </a:cubicBezTo>
                  <a:cubicBezTo>
                    <a:pt x="13584" y="2979"/>
                    <a:pt x="20776" y="0"/>
                    <a:pt x="28276" y="0"/>
                  </a:cubicBezTo>
                  <a:close/>
                </a:path>
              </a:pathLst>
            </a:custGeom>
            <a:solidFill>
              <a:srgbClr val="FFF5DF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677743" cy="15955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798557" y="3891832"/>
            <a:ext cx="698356" cy="6983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21601" tIns="21601" rIns="21601" bIns="21601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798557" y="5257498"/>
            <a:ext cx="698356" cy="69835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21601" tIns="21601" rIns="21601" bIns="21601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798557" y="6623163"/>
            <a:ext cx="698356" cy="69835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21601" tIns="21601" rIns="21601" bIns="21601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798557" y="8032238"/>
            <a:ext cx="698356" cy="69835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21601" tIns="21601" rIns="21601" bIns="21601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269343" y="356719"/>
            <a:ext cx="16230600" cy="2208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FUNCTIONAL</a:t>
            </a:r>
          </a:p>
          <a:p>
            <a:pPr algn="ctr">
              <a:lnSpc>
                <a:spcPts val="8560"/>
              </a:lnSpc>
            </a:pPr>
            <a:r>
              <a:rPr lang="en-US" sz="800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REQUIREMENTS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019774" y="3948982"/>
            <a:ext cx="255921" cy="58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4252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976140" y="5314648"/>
            <a:ext cx="343190" cy="58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4252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976678" y="6680313"/>
            <a:ext cx="342114" cy="58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4252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958642" y="8045419"/>
            <a:ext cx="378186" cy="58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4252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4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142434" y="3844623"/>
            <a:ext cx="10714018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 b="1">
                <a:solidFill>
                  <a:srgbClr val="723A36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Users must be able to update their data, including username, password, and email.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142434" y="5209873"/>
            <a:ext cx="11212709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1">
                <a:solidFill>
                  <a:srgbClr val="723A36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Users must be able to browse movies by genre, release date, and ratings.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142434" y="6575538"/>
            <a:ext cx="10714018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1">
                <a:solidFill>
                  <a:srgbClr val="723A36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Users must be able to add and remove movies from their personal watchlist.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142434" y="7870169"/>
            <a:ext cx="10426047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1">
                <a:solidFill>
                  <a:srgbClr val="723A36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Users must be able to see the average rating, cast members, and detailed information of a specific movie.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62035" y="3344947"/>
            <a:ext cx="13963930" cy="5913353"/>
            <a:chOff x="0" y="0"/>
            <a:chExt cx="3677743" cy="15574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77743" cy="1557426"/>
            </a:xfrm>
            <a:custGeom>
              <a:avLst/>
              <a:gdLst/>
              <a:ahLst/>
              <a:cxnLst/>
              <a:rect l="l" t="t" r="r" b="b"/>
              <a:pathLst>
                <a:path w="3677743" h="1557426">
                  <a:moveTo>
                    <a:pt x="28276" y="0"/>
                  </a:moveTo>
                  <a:lnTo>
                    <a:pt x="3649468" y="0"/>
                  </a:lnTo>
                  <a:cubicBezTo>
                    <a:pt x="3656967" y="0"/>
                    <a:pt x="3664159" y="2979"/>
                    <a:pt x="3669461" y="8282"/>
                  </a:cubicBezTo>
                  <a:cubicBezTo>
                    <a:pt x="3674764" y="13584"/>
                    <a:pt x="3677743" y="20776"/>
                    <a:pt x="3677743" y="28276"/>
                  </a:cubicBezTo>
                  <a:lnTo>
                    <a:pt x="3677743" y="1529151"/>
                  </a:lnTo>
                  <a:cubicBezTo>
                    <a:pt x="3677743" y="1544767"/>
                    <a:pt x="3665084" y="1557426"/>
                    <a:pt x="3649468" y="1557426"/>
                  </a:cubicBezTo>
                  <a:lnTo>
                    <a:pt x="28276" y="1557426"/>
                  </a:lnTo>
                  <a:cubicBezTo>
                    <a:pt x="20776" y="1557426"/>
                    <a:pt x="13584" y="1554447"/>
                    <a:pt x="8282" y="1549145"/>
                  </a:cubicBezTo>
                  <a:cubicBezTo>
                    <a:pt x="2979" y="1543842"/>
                    <a:pt x="0" y="1536650"/>
                    <a:pt x="0" y="1529151"/>
                  </a:cubicBezTo>
                  <a:lnTo>
                    <a:pt x="0" y="28276"/>
                  </a:lnTo>
                  <a:cubicBezTo>
                    <a:pt x="0" y="20776"/>
                    <a:pt x="2979" y="13584"/>
                    <a:pt x="8282" y="8282"/>
                  </a:cubicBezTo>
                  <a:cubicBezTo>
                    <a:pt x="13584" y="2979"/>
                    <a:pt x="20776" y="0"/>
                    <a:pt x="28276" y="0"/>
                  </a:cubicBezTo>
                  <a:close/>
                </a:path>
              </a:pathLst>
            </a:custGeom>
            <a:solidFill>
              <a:srgbClr val="FFF5DF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677743" cy="15955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798557" y="3891832"/>
            <a:ext cx="698356" cy="69835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21601" tIns="21601" rIns="21601" bIns="21601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798557" y="5257498"/>
            <a:ext cx="698356" cy="69835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21601" tIns="21601" rIns="21601" bIns="21601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798557" y="6623163"/>
            <a:ext cx="698356" cy="69835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21601" tIns="21601" rIns="21601" bIns="21601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798557" y="8032238"/>
            <a:ext cx="698356" cy="69835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21601" tIns="21601" rIns="21601" bIns="21601" rtlCol="0" anchor="ctr"/>
            <a:lstStyle/>
            <a:p>
              <a:pPr algn="ctr">
                <a:lnSpc>
                  <a:spcPts val="312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269343" y="356719"/>
            <a:ext cx="16230600" cy="2208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NON-FUNCTIONAL</a:t>
            </a:r>
          </a:p>
          <a:p>
            <a:pPr algn="ctr">
              <a:lnSpc>
                <a:spcPts val="8560"/>
              </a:lnSpc>
            </a:pPr>
            <a:r>
              <a:rPr lang="en-US" sz="800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REQUIREMENTS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019774" y="3948982"/>
            <a:ext cx="255921" cy="58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4252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976140" y="5314648"/>
            <a:ext cx="343190" cy="58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4252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976678" y="6680313"/>
            <a:ext cx="342114" cy="58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4252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958642" y="8045419"/>
            <a:ext cx="378186" cy="58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9"/>
              </a:lnSpc>
            </a:pPr>
            <a:r>
              <a:rPr lang="en-US" sz="4252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4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142434" y="3844623"/>
            <a:ext cx="10714018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 b="1">
                <a:solidFill>
                  <a:srgbClr val="723A36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Movie streaming should start within 5 seconds after the user selects a movie.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142434" y="5371726"/>
            <a:ext cx="1121270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1">
                <a:solidFill>
                  <a:srgbClr val="723A36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The application must be compatible with TV, mobile, and desktop.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142434" y="6575538"/>
            <a:ext cx="10714018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1">
                <a:solidFill>
                  <a:srgbClr val="723A36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The system must provide real-time notifications with no more than a 5-second delay.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142434" y="7870169"/>
            <a:ext cx="10426047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1">
                <a:solidFill>
                  <a:srgbClr val="723A36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All user data must be securely encrypted using encryption protocols.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76469" y="1028700"/>
            <a:ext cx="14335062" cy="8229600"/>
            <a:chOff x="0" y="0"/>
            <a:chExt cx="3775489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5489" cy="2167467"/>
            </a:xfrm>
            <a:custGeom>
              <a:avLst/>
              <a:gdLst/>
              <a:ahLst/>
              <a:cxnLst/>
              <a:rect l="l" t="t" r="r" b="b"/>
              <a:pathLst>
                <a:path w="3775489" h="2167467">
                  <a:moveTo>
                    <a:pt x="27544" y="0"/>
                  </a:moveTo>
                  <a:lnTo>
                    <a:pt x="3747946" y="0"/>
                  </a:lnTo>
                  <a:cubicBezTo>
                    <a:pt x="3755251" y="0"/>
                    <a:pt x="3762257" y="2902"/>
                    <a:pt x="3767422" y="8067"/>
                  </a:cubicBezTo>
                  <a:cubicBezTo>
                    <a:pt x="3772588" y="13233"/>
                    <a:pt x="3775489" y="20239"/>
                    <a:pt x="3775489" y="27544"/>
                  </a:cubicBezTo>
                  <a:lnTo>
                    <a:pt x="3775489" y="2139923"/>
                  </a:lnTo>
                  <a:cubicBezTo>
                    <a:pt x="3775489" y="2147228"/>
                    <a:pt x="3772588" y="2154234"/>
                    <a:pt x="3767422" y="2159399"/>
                  </a:cubicBezTo>
                  <a:cubicBezTo>
                    <a:pt x="3762257" y="2164565"/>
                    <a:pt x="3755251" y="2167467"/>
                    <a:pt x="3747946" y="2167467"/>
                  </a:cubicBezTo>
                  <a:lnTo>
                    <a:pt x="27544" y="2167467"/>
                  </a:lnTo>
                  <a:cubicBezTo>
                    <a:pt x="20239" y="2167467"/>
                    <a:pt x="13233" y="2164565"/>
                    <a:pt x="8067" y="2159399"/>
                  </a:cubicBezTo>
                  <a:cubicBezTo>
                    <a:pt x="2902" y="2154234"/>
                    <a:pt x="0" y="2147228"/>
                    <a:pt x="0" y="2139923"/>
                  </a:cubicBezTo>
                  <a:lnTo>
                    <a:pt x="0" y="27544"/>
                  </a:lnTo>
                  <a:cubicBezTo>
                    <a:pt x="0" y="20239"/>
                    <a:pt x="2902" y="13233"/>
                    <a:pt x="8067" y="8067"/>
                  </a:cubicBezTo>
                  <a:cubicBezTo>
                    <a:pt x="13233" y="2902"/>
                    <a:pt x="20239" y="0"/>
                    <a:pt x="27544" y="0"/>
                  </a:cubicBezTo>
                  <a:close/>
                </a:path>
              </a:pathLst>
            </a:custGeom>
            <a:solidFill>
              <a:srgbClr val="925F64"/>
            </a:solidFill>
            <a:ln cap="rnd">
              <a:noFill/>
              <a:prstDash val="sysDot"/>
              <a:rou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775489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18470" y="1301006"/>
            <a:ext cx="13820706" cy="7684988"/>
            <a:chOff x="0" y="0"/>
            <a:chExt cx="3640021" cy="20240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40021" cy="2024030"/>
            </a:xfrm>
            <a:custGeom>
              <a:avLst/>
              <a:gdLst/>
              <a:ahLst/>
              <a:cxnLst/>
              <a:rect l="l" t="t" r="r" b="b"/>
              <a:pathLst>
                <a:path w="3640021" h="2024030">
                  <a:moveTo>
                    <a:pt x="28569" y="0"/>
                  </a:moveTo>
                  <a:lnTo>
                    <a:pt x="3611453" y="0"/>
                  </a:lnTo>
                  <a:cubicBezTo>
                    <a:pt x="3619029" y="0"/>
                    <a:pt x="3626296" y="3010"/>
                    <a:pt x="3631654" y="8368"/>
                  </a:cubicBezTo>
                  <a:cubicBezTo>
                    <a:pt x="3637011" y="13725"/>
                    <a:pt x="3640021" y="20992"/>
                    <a:pt x="3640021" y="28569"/>
                  </a:cubicBezTo>
                  <a:lnTo>
                    <a:pt x="3640021" y="1995461"/>
                  </a:lnTo>
                  <a:cubicBezTo>
                    <a:pt x="3640021" y="2003038"/>
                    <a:pt x="3637011" y="2010305"/>
                    <a:pt x="3631654" y="2015662"/>
                  </a:cubicBezTo>
                  <a:cubicBezTo>
                    <a:pt x="3626296" y="2021020"/>
                    <a:pt x="3619029" y="2024030"/>
                    <a:pt x="3611453" y="2024030"/>
                  </a:cubicBezTo>
                  <a:lnTo>
                    <a:pt x="28569" y="2024030"/>
                  </a:lnTo>
                  <a:cubicBezTo>
                    <a:pt x="20992" y="2024030"/>
                    <a:pt x="13725" y="2021020"/>
                    <a:pt x="8368" y="2015662"/>
                  </a:cubicBezTo>
                  <a:cubicBezTo>
                    <a:pt x="3010" y="2010305"/>
                    <a:pt x="0" y="2003038"/>
                    <a:pt x="0" y="1995461"/>
                  </a:cubicBezTo>
                  <a:lnTo>
                    <a:pt x="0" y="28569"/>
                  </a:lnTo>
                  <a:cubicBezTo>
                    <a:pt x="0" y="20992"/>
                    <a:pt x="3010" y="13725"/>
                    <a:pt x="8368" y="8368"/>
                  </a:cubicBezTo>
                  <a:cubicBezTo>
                    <a:pt x="13725" y="3010"/>
                    <a:pt x="20992" y="0"/>
                    <a:pt x="2856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19100" cap="rnd">
              <a:solidFill>
                <a:srgbClr val="E9BB6D"/>
              </a:solidFill>
              <a:prstDash val="sysDot"/>
              <a:rou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640021" cy="2062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867860" y="1948449"/>
            <a:ext cx="12552280" cy="6390101"/>
            <a:chOff x="0" y="0"/>
            <a:chExt cx="3305950" cy="16829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305950" cy="1682990"/>
            </a:xfrm>
            <a:custGeom>
              <a:avLst/>
              <a:gdLst/>
              <a:ahLst/>
              <a:cxnLst/>
              <a:rect l="l" t="t" r="r" b="b"/>
              <a:pathLst>
                <a:path w="3305950" h="1682990">
                  <a:moveTo>
                    <a:pt x="31455" y="0"/>
                  </a:moveTo>
                  <a:lnTo>
                    <a:pt x="3274495" y="0"/>
                  </a:lnTo>
                  <a:cubicBezTo>
                    <a:pt x="3282837" y="0"/>
                    <a:pt x="3290838" y="3314"/>
                    <a:pt x="3296737" y="9213"/>
                  </a:cubicBezTo>
                  <a:cubicBezTo>
                    <a:pt x="3302636" y="15112"/>
                    <a:pt x="3305950" y="23113"/>
                    <a:pt x="3305950" y="31455"/>
                  </a:cubicBezTo>
                  <a:lnTo>
                    <a:pt x="3305950" y="1651534"/>
                  </a:lnTo>
                  <a:cubicBezTo>
                    <a:pt x="3305950" y="1668907"/>
                    <a:pt x="3291867" y="1682990"/>
                    <a:pt x="3274495" y="1682990"/>
                  </a:cubicBezTo>
                  <a:lnTo>
                    <a:pt x="31455" y="1682990"/>
                  </a:lnTo>
                  <a:cubicBezTo>
                    <a:pt x="23113" y="1682990"/>
                    <a:pt x="15112" y="1679676"/>
                    <a:pt x="9213" y="1673777"/>
                  </a:cubicBezTo>
                  <a:cubicBezTo>
                    <a:pt x="3314" y="1667878"/>
                    <a:pt x="0" y="1659877"/>
                    <a:pt x="0" y="1651534"/>
                  </a:cubicBezTo>
                  <a:lnTo>
                    <a:pt x="0" y="31455"/>
                  </a:lnTo>
                  <a:cubicBezTo>
                    <a:pt x="0" y="23113"/>
                    <a:pt x="3314" y="15112"/>
                    <a:pt x="9213" y="9213"/>
                  </a:cubicBezTo>
                  <a:cubicBezTo>
                    <a:pt x="15112" y="3314"/>
                    <a:pt x="23113" y="0"/>
                    <a:pt x="31455" y="0"/>
                  </a:cubicBezTo>
                  <a:close/>
                </a:path>
              </a:pathLst>
            </a:custGeom>
            <a:solidFill>
              <a:srgbClr val="C1272D"/>
            </a:solidFill>
          </p:spPr>
          <p:txBody>
            <a:bodyPr/>
            <a:lstStyle/>
            <a:p>
              <a:endParaRPr lang="tr-T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305950" cy="17210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403743" y="3170392"/>
            <a:ext cx="11450159" cy="4127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09"/>
              </a:lnSpc>
            </a:pPr>
            <a:r>
              <a:rPr lang="en-US" sz="14961">
                <a:solidFill>
                  <a:srgbClr val="E9BB6D"/>
                </a:solidFill>
                <a:latin typeface="Boulder"/>
                <a:ea typeface="Boulder"/>
                <a:cs typeface="Boulder"/>
                <a:sym typeface="Boulder"/>
              </a:rPr>
              <a:t>DATABASE</a:t>
            </a:r>
          </a:p>
          <a:p>
            <a:pPr algn="ctr">
              <a:lnSpc>
                <a:spcPts val="16009"/>
              </a:lnSpc>
            </a:pPr>
            <a:r>
              <a:rPr lang="en-US" sz="14961">
                <a:solidFill>
                  <a:srgbClr val="E9BB6D"/>
                </a:solidFill>
                <a:latin typeface="Boulder"/>
                <a:ea typeface="Boulder"/>
                <a:cs typeface="Boulder"/>
                <a:sym typeface="Boulder"/>
              </a:rPr>
              <a:t>TABLES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343" y="356719"/>
            <a:ext cx="16230600" cy="1122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 dirty="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USER</a:t>
            </a:r>
          </a:p>
        </p:txBody>
      </p:sp>
      <p:graphicFrame>
        <p:nvGraphicFramePr>
          <p:cNvPr id="5" name="Tablo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624956"/>
              </p:ext>
            </p:extLst>
          </p:nvPr>
        </p:nvGraphicFramePr>
        <p:xfrm>
          <a:off x="1476903" y="2019300"/>
          <a:ext cx="15815480" cy="731520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{7E9639D4-E3E2-4D34-9284-5A2195B3D0D7}</a:tableStyleId>
              </a:tblPr>
              <a:tblGrid>
                <a:gridCol w="26411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10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977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662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53210">
                <a:tc>
                  <a:txBody>
                    <a:bodyPr/>
                    <a:lstStyle/>
                    <a:p>
                      <a:pPr marL="18415" marR="7620" algn="ctr">
                        <a:spcBef>
                          <a:spcPts val="89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Column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3335" algn="ctr">
                        <a:spcBef>
                          <a:spcPts val="89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20" dirty="0">
                          <a:effectLst/>
                        </a:rPr>
                        <a:t>Type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5875" algn="ctr">
                        <a:spcBef>
                          <a:spcPts val="89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Constraints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3810" algn="ctr">
                        <a:spcBef>
                          <a:spcPts val="89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Description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2189">
                <a:tc>
                  <a:txBody>
                    <a:bodyPr/>
                    <a:lstStyle/>
                    <a:p>
                      <a:pPr marL="18415" marR="1270" algn="ctr"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UserID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 INT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(PK)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AUTO_INCREMENT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681990" marR="578485" indent="-86995" algn="ctr">
                        <a:lnSpc>
                          <a:spcPct val="150000"/>
                        </a:lnSpc>
                        <a:spcBef>
                          <a:spcPts val="114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Unique</a:t>
                      </a:r>
                      <a:r>
                        <a:rPr lang="en-US" sz="2400" b="0" spc="-7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user </a:t>
                      </a:r>
                      <a:r>
                        <a:rPr lang="en-US" sz="2400" b="0" spc="-10" dirty="0">
                          <a:effectLst/>
                        </a:rPr>
                        <a:t>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9143">
                <a:tc>
                  <a:txBody>
                    <a:bodyPr/>
                    <a:lstStyle/>
                    <a:p>
                      <a:pPr marL="18415" marR="508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Username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335" marR="254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VARCHAR(50)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5875" marR="571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effectLst/>
                        </a:rPr>
                        <a:t>UNIQUE</a:t>
                      </a:r>
                      <a:r>
                        <a:rPr lang="en-US" sz="2400" b="0" spc="-45">
                          <a:effectLst/>
                        </a:rPr>
                        <a:t> </a:t>
                      </a:r>
                      <a:r>
                        <a:rPr lang="en-US" sz="2400" b="0">
                          <a:effectLst/>
                        </a:rPr>
                        <a:t>NOT</a:t>
                      </a:r>
                      <a:r>
                        <a:rPr lang="en-US" sz="2400" b="0" spc="-50">
                          <a:effectLst/>
                        </a:rPr>
                        <a:t> </a:t>
                      </a:r>
                      <a:r>
                        <a:rPr lang="en-US" sz="2400" b="0" spc="-20">
                          <a:effectLst/>
                        </a:rPr>
                        <a:t>NULL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effectLst/>
                        </a:rPr>
                        <a:t>User’s</a:t>
                      </a:r>
                      <a:r>
                        <a:rPr lang="en-US" sz="2400" b="0" spc="-15">
                          <a:effectLst/>
                        </a:rPr>
                        <a:t> </a:t>
                      </a:r>
                      <a:r>
                        <a:rPr lang="en-US" sz="2400" b="0" spc="-20">
                          <a:effectLst/>
                        </a:rPr>
                        <a:t>name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9143">
                <a:tc>
                  <a:txBody>
                    <a:bodyPr/>
                    <a:lstStyle/>
                    <a:p>
                      <a:pPr marL="18415" marR="444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Email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335" marR="381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VARCHAR(100)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5875" marR="889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effectLst/>
                        </a:rPr>
                        <a:t>UNIQUE</a:t>
                      </a:r>
                      <a:r>
                        <a:rPr lang="en-US" sz="2400" b="0" spc="-40">
                          <a:effectLst/>
                        </a:rPr>
                        <a:t> </a:t>
                      </a:r>
                      <a:r>
                        <a:rPr lang="en-US" sz="2400" b="0">
                          <a:effectLst/>
                        </a:rPr>
                        <a:t>NOT</a:t>
                      </a:r>
                      <a:r>
                        <a:rPr lang="en-US" sz="2400" b="0" spc="-30">
                          <a:effectLst/>
                        </a:rPr>
                        <a:t> </a:t>
                      </a:r>
                      <a:r>
                        <a:rPr lang="en-US" sz="2400" b="0" spc="-20">
                          <a:effectLst/>
                        </a:rPr>
                        <a:t>NULL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317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effectLst/>
                        </a:rPr>
                        <a:t>User’s</a:t>
                      </a:r>
                      <a:r>
                        <a:rPr lang="en-US" sz="2400" b="0" spc="-25">
                          <a:effectLst/>
                        </a:rPr>
                        <a:t> </a:t>
                      </a:r>
                      <a:r>
                        <a:rPr lang="en-US" sz="2400" b="0" spc="-10">
                          <a:effectLst/>
                        </a:rPr>
                        <a:t>email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79143">
                <a:tc>
                  <a:txBody>
                    <a:bodyPr/>
                    <a:lstStyle/>
                    <a:p>
                      <a:pPr marL="18415" marR="635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Password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335" marR="381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VARCHAR(100)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5875" marR="825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effectLst/>
                        </a:rPr>
                        <a:t>NOT</a:t>
                      </a:r>
                      <a:r>
                        <a:rPr lang="en-US" sz="2400" b="0" spc="-20">
                          <a:effectLst/>
                        </a:rPr>
                        <a:t> NULL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317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effectLst/>
                        </a:rPr>
                        <a:t>User's</a:t>
                      </a:r>
                      <a:r>
                        <a:rPr lang="en-US" sz="2400" b="0" spc="-20">
                          <a:effectLst/>
                        </a:rPr>
                        <a:t> </a:t>
                      </a:r>
                      <a:r>
                        <a:rPr lang="en-US" sz="2400" b="0" spc="-10">
                          <a:effectLst/>
                        </a:rPr>
                        <a:t>password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33229">
                <a:tc>
                  <a:txBody>
                    <a:bodyPr/>
                    <a:lstStyle/>
                    <a:p>
                      <a:pPr marL="18415" marR="508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JoinDate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335" marR="190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DATETIME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18135" indent="446405" algn="ctr">
                        <a:spcBef>
                          <a:spcPts val="10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DEFAULT CURRENT_TIMESTAMP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691515" indent="-424180" algn="ctr">
                        <a:spcBef>
                          <a:spcPts val="100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effectLst/>
                        </a:rPr>
                        <a:t>Date</a:t>
                      </a:r>
                      <a:r>
                        <a:rPr lang="en-US" sz="2400" b="0" spc="-50">
                          <a:effectLst/>
                        </a:rPr>
                        <a:t> </a:t>
                      </a:r>
                      <a:r>
                        <a:rPr lang="en-US" sz="2400" b="0">
                          <a:effectLst/>
                        </a:rPr>
                        <a:t>the</a:t>
                      </a:r>
                      <a:r>
                        <a:rPr lang="en-US" sz="2400" b="0" spc="-40">
                          <a:effectLst/>
                        </a:rPr>
                        <a:t> </a:t>
                      </a:r>
                      <a:r>
                        <a:rPr lang="en-US" sz="2400" b="0">
                          <a:effectLst/>
                        </a:rPr>
                        <a:t>user</a:t>
                      </a:r>
                      <a:r>
                        <a:rPr lang="en-US" sz="2400" b="0" spc="-50">
                          <a:effectLst/>
                        </a:rPr>
                        <a:t> </a:t>
                      </a:r>
                      <a:r>
                        <a:rPr lang="en-US" sz="2400" b="0">
                          <a:effectLst/>
                        </a:rPr>
                        <a:t>joined</a:t>
                      </a:r>
                      <a:r>
                        <a:rPr lang="en-US" sz="2400" b="0" spc="-45">
                          <a:effectLst/>
                        </a:rPr>
                        <a:t> </a:t>
                      </a:r>
                      <a:r>
                        <a:rPr lang="en-US" sz="2400" b="0">
                          <a:effectLst/>
                        </a:rPr>
                        <a:t>the </a:t>
                      </a:r>
                      <a:r>
                        <a:rPr lang="en-US" sz="2400" b="0" spc="-10">
                          <a:effectLst/>
                        </a:rPr>
                        <a:t>platform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79143">
                <a:tc>
                  <a:txBody>
                    <a:bodyPr/>
                    <a:lstStyle/>
                    <a:p>
                      <a:pPr marL="18415" marR="444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IsPremium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335" marR="127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BOOLEAN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5875" marR="762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effectLst/>
                        </a:rPr>
                        <a:t>DEFAULT</a:t>
                      </a:r>
                      <a:r>
                        <a:rPr lang="en-US" sz="2400" b="0" spc="-40">
                          <a:effectLst/>
                        </a:rPr>
                        <a:t> </a:t>
                      </a:r>
                      <a:r>
                        <a:rPr lang="en-US" sz="2400" b="0" spc="-10">
                          <a:effectLst/>
                        </a:rPr>
                        <a:t>FALSE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381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User's</a:t>
                      </a:r>
                      <a:r>
                        <a:rPr lang="en-US" sz="2400" b="0" spc="-5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subscription</a:t>
                      </a:r>
                      <a:r>
                        <a:rPr lang="en-US" sz="2400" b="0" spc="-35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status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343" y="356719"/>
            <a:ext cx="16230600" cy="1122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 dirty="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MOVIE</a:t>
            </a:r>
          </a:p>
        </p:txBody>
      </p:sp>
      <p:graphicFrame>
        <p:nvGraphicFramePr>
          <p:cNvPr id="4" name="Tablo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68249"/>
              </p:ext>
            </p:extLst>
          </p:nvPr>
        </p:nvGraphicFramePr>
        <p:xfrm>
          <a:off x="1549072" y="2019300"/>
          <a:ext cx="15671142" cy="766719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690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484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446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8876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4572">
                <a:tc>
                  <a:txBody>
                    <a:bodyPr/>
                    <a:lstStyle/>
                    <a:p>
                      <a:pPr marL="18415" marR="7620" algn="ctr">
                        <a:spcBef>
                          <a:spcPts val="495"/>
                        </a:spcBef>
                        <a:spcAft>
                          <a:spcPts val="0"/>
                        </a:spcAft>
                      </a:pPr>
                      <a:r>
                        <a:rPr lang="en-US" sz="2400" spc="-10" dirty="0">
                          <a:solidFill>
                            <a:schemeClr val="bg1"/>
                          </a:solidFill>
                          <a:effectLst/>
                        </a:rPr>
                        <a:t>Column</a:t>
                      </a:r>
                      <a:endParaRPr lang="en-US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4605" marR="3175" algn="ctr">
                        <a:spcBef>
                          <a:spcPts val="495"/>
                        </a:spcBef>
                        <a:spcAft>
                          <a:spcPts val="0"/>
                        </a:spcAft>
                      </a:pPr>
                      <a:r>
                        <a:rPr lang="en-US" sz="2400" spc="-20" dirty="0">
                          <a:solidFill>
                            <a:schemeClr val="bg1"/>
                          </a:solidFill>
                          <a:effectLst/>
                        </a:rPr>
                        <a:t>Type</a:t>
                      </a:r>
                      <a:endParaRPr lang="en-US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649605" algn="ctr">
                        <a:spcBef>
                          <a:spcPts val="495"/>
                        </a:spcBef>
                        <a:spcAft>
                          <a:spcPts val="0"/>
                        </a:spcAft>
                      </a:pPr>
                      <a:r>
                        <a:rPr lang="en-US" sz="2400" spc="-10" dirty="0">
                          <a:solidFill>
                            <a:schemeClr val="bg1"/>
                          </a:solidFill>
                          <a:effectLst/>
                        </a:rPr>
                        <a:t>Constraints</a:t>
                      </a:r>
                      <a:endParaRPr lang="en-US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2540" algn="ctr">
                        <a:spcBef>
                          <a:spcPts val="495"/>
                        </a:spcBef>
                        <a:spcAft>
                          <a:spcPts val="0"/>
                        </a:spcAft>
                      </a:pPr>
                      <a:r>
                        <a:rPr lang="en-US" sz="2400" spc="-10" dirty="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24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1881">
                <a:tc>
                  <a:txBody>
                    <a:bodyPr/>
                    <a:lstStyle/>
                    <a:p>
                      <a:pPr algn="ctr">
                        <a:spcBef>
                          <a:spcPts val="53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r>
                        <a:rPr lang="en-US" sz="2400" spc="-10" dirty="0" err="1">
                          <a:solidFill>
                            <a:schemeClr val="tx1"/>
                          </a:solidFill>
                          <a:effectLst/>
                        </a:rPr>
                        <a:t>MovieID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3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 INT</a:t>
                      </a:r>
                      <a:r>
                        <a:rPr lang="en-US" sz="2400" b="0" spc="-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(PK)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3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AUTO_INCREMENT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3175" algn="ctr">
                        <a:spcBef>
                          <a:spcPts val="385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</a:rPr>
                        <a:t>Unique</a:t>
                      </a:r>
                      <a:r>
                        <a:rPr lang="en-US" sz="2400" b="0" spc="-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spc="-10">
                          <a:solidFill>
                            <a:schemeClr val="tx1"/>
                          </a:solidFill>
                          <a:effectLst/>
                        </a:rPr>
                        <a:t>movie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12065" algn="ctr">
                        <a:spcBef>
                          <a:spcPts val="6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solidFill>
                            <a:schemeClr val="tx1"/>
                          </a:solidFill>
                          <a:effectLst/>
                        </a:rPr>
                        <a:t>identifier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536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spc="-10" dirty="0">
                          <a:solidFill>
                            <a:schemeClr val="tx1"/>
                          </a:solidFill>
                          <a:effectLst/>
                        </a:rPr>
                        <a:t>Title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VARCHAR(255)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4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NOT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 NULL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Movie</a:t>
                      </a:r>
                      <a:r>
                        <a:rPr lang="en-US" sz="2400" b="0" spc="-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Title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048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spc="-10" dirty="0" err="1">
                          <a:solidFill>
                            <a:schemeClr val="tx1"/>
                          </a:solidFill>
                          <a:effectLst/>
                        </a:rPr>
                        <a:t>ReleaseYear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SMALLINT(4)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NOT</a:t>
                      </a:r>
                      <a:r>
                        <a:rPr lang="en-US" sz="2400" b="0" spc="-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NULL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Movie</a:t>
                      </a:r>
                      <a:r>
                        <a:rPr lang="en-US" sz="2400" b="0" spc="-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Release</a:t>
                      </a: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Year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11632">
                <a:tc>
                  <a:txBody>
                    <a:bodyPr/>
                    <a:lstStyle/>
                    <a:p>
                      <a:pPr algn="ctr">
                        <a:spcBef>
                          <a:spcPts val="575"/>
                        </a:spcBef>
                        <a:spcAft>
                          <a:spcPts val="0"/>
                        </a:spcAft>
                      </a:pPr>
                      <a:r>
                        <a:rPr lang="en-US" sz="2400" spc="-10" dirty="0">
                          <a:solidFill>
                            <a:schemeClr val="tx1"/>
                          </a:solidFill>
                          <a:effectLst/>
                        </a:rPr>
                        <a:t>Duration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7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SMALLINT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8890" marR="1270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NOT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 NULL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8890" algn="ctr">
                        <a:lnSpc>
                          <a:spcPts val="1260"/>
                        </a:lnSpc>
                        <a:spcBef>
                          <a:spcPts val="63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CHECK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(Duration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&gt;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spc="-25" dirty="0">
                          <a:solidFill>
                            <a:schemeClr val="tx1"/>
                          </a:solidFill>
                          <a:effectLst/>
                        </a:rPr>
                        <a:t>0)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7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Duration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of</a:t>
                      </a:r>
                      <a:r>
                        <a:rPr lang="en-US" sz="2400" b="0" spc="-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the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movie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11632">
                <a:tc>
                  <a:txBody>
                    <a:bodyPr/>
                    <a:lstStyle/>
                    <a:p>
                      <a:pPr algn="ctr">
                        <a:spcBef>
                          <a:spcPts val="575"/>
                        </a:spcBef>
                        <a:spcAft>
                          <a:spcPts val="0"/>
                        </a:spcAft>
                      </a:pPr>
                      <a:r>
                        <a:rPr lang="en-US" sz="2400" spc="-10" dirty="0" err="1">
                          <a:solidFill>
                            <a:schemeClr val="tx1"/>
                          </a:solidFill>
                          <a:effectLst/>
                        </a:rPr>
                        <a:t>ViewCount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7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25" dirty="0">
                          <a:solidFill>
                            <a:schemeClr val="tx1"/>
                          </a:solidFill>
                          <a:effectLst/>
                        </a:rPr>
                        <a:t>INT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658495" marR="64960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solidFill>
                            <a:schemeClr val="tx1"/>
                          </a:solidFill>
                          <a:effectLst/>
                        </a:rPr>
                        <a:t>DEFAULT </a:t>
                      </a:r>
                      <a:r>
                        <a:rPr lang="en-US" sz="2400" b="0" spc="-5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7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Number</a:t>
                      </a: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of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views</a:t>
                      </a:r>
                      <a:r>
                        <a:rPr lang="en-US" sz="2400" b="0" spc="-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of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the</a:t>
                      </a:r>
                      <a:r>
                        <a:rPr lang="en-US" sz="2400" b="0" spc="-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movie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11632">
                <a:tc>
                  <a:txBody>
                    <a:bodyPr/>
                    <a:lstStyle/>
                    <a:p>
                      <a:pPr algn="ctr">
                        <a:spcBef>
                          <a:spcPts val="570"/>
                        </a:spcBef>
                        <a:spcAft>
                          <a:spcPts val="0"/>
                        </a:spcAft>
                      </a:pPr>
                      <a:r>
                        <a:rPr lang="en-US" sz="2400" spc="-10" dirty="0">
                          <a:solidFill>
                            <a:schemeClr val="tx1"/>
                          </a:solidFill>
                          <a:effectLst/>
                        </a:rPr>
                        <a:t>Rating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7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DECIMAL(3,1)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658495" marR="649605" algn="ctr">
                        <a:spcBef>
                          <a:spcPts val="73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DEFAULT </a:t>
                      </a:r>
                      <a:r>
                        <a:rPr lang="en-US" sz="2400" b="0" spc="-20" dirty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7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Movie</a:t>
                      </a:r>
                      <a:r>
                        <a:rPr lang="en-US" sz="2400" b="0" spc="-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solidFill>
                            <a:schemeClr val="tx1"/>
                          </a:solidFill>
                          <a:effectLst/>
                        </a:rPr>
                        <a:t>Rating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9343" y="356719"/>
            <a:ext cx="16230600" cy="1122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60"/>
              </a:lnSpc>
            </a:pPr>
            <a:r>
              <a:rPr lang="en-US" sz="8000">
                <a:solidFill>
                  <a:srgbClr val="F4C366"/>
                </a:solidFill>
                <a:latin typeface="Boulder"/>
                <a:ea typeface="Boulder"/>
                <a:cs typeface="Boulder"/>
                <a:sym typeface="Boulder"/>
              </a:rPr>
              <a:t>CASTMEMBER</a:t>
            </a:r>
          </a:p>
        </p:txBody>
      </p:sp>
      <p:graphicFrame>
        <p:nvGraphicFramePr>
          <p:cNvPr id="4" name="Tablo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060556"/>
              </p:ext>
            </p:extLst>
          </p:nvPr>
        </p:nvGraphicFramePr>
        <p:xfrm>
          <a:off x="1378424" y="2579427"/>
          <a:ext cx="15385577" cy="6602672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{793D81CF-94F2-401A-BA57-92F5A7B2D0C5}</a:tableStyleId>
              </a:tblPr>
              <a:tblGrid>
                <a:gridCol w="27842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89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028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694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62142">
                <a:tc>
                  <a:txBody>
                    <a:bodyPr/>
                    <a:lstStyle/>
                    <a:p>
                      <a:pPr marL="15875" marR="1905" algn="ctr">
                        <a:spcBef>
                          <a:spcPts val="72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Column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1270" algn="ctr">
                        <a:spcBef>
                          <a:spcPts val="72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20" dirty="0">
                          <a:effectLst/>
                        </a:rPr>
                        <a:t>Type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2540" algn="ctr">
                        <a:spcBef>
                          <a:spcPts val="72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Constraints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5875" algn="ctr">
                        <a:spcBef>
                          <a:spcPts val="72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>
                          <a:effectLst/>
                        </a:rPr>
                        <a:t>Description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4862">
                <a:tc>
                  <a:txBody>
                    <a:bodyPr/>
                    <a:lstStyle/>
                    <a:p>
                      <a:pPr algn="ctr">
                        <a:spcBef>
                          <a:spcPts val="101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 dirty="0" err="1">
                          <a:effectLst/>
                        </a:rPr>
                        <a:t>CastID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1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INT</a:t>
                      </a:r>
                      <a:r>
                        <a:rPr lang="en-US" sz="2400" b="0" spc="-4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(PK)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6985" algn="ctr">
                        <a:spcBef>
                          <a:spcPts val="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AUTO_INCREMENT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54330" marR="575945" indent="-58420" algn="ctr">
                        <a:lnSpc>
                          <a:spcPct val="150000"/>
                        </a:lnSpc>
                        <a:spcBef>
                          <a:spcPts val="86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Unique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log identifier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8134">
                <a:tc>
                  <a:txBody>
                    <a:bodyPr/>
                    <a:lstStyle/>
                    <a:p>
                      <a:pPr algn="ctr">
                        <a:spcBef>
                          <a:spcPts val="103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20" dirty="0">
                          <a:effectLst/>
                        </a:rPr>
                        <a:t>Name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3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VARCHAR(255)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6350" algn="ctr"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NOT</a:t>
                      </a:r>
                      <a:r>
                        <a:rPr lang="en-US" sz="2400" b="0" spc="-60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NULL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87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cast(‘Actor’,</a:t>
                      </a:r>
                      <a:r>
                        <a:rPr lang="en-US" sz="2400" b="0" spc="-50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‘Director’)</a:t>
                      </a:r>
                      <a:r>
                        <a:rPr lang="en-US" sz="2400" b="0" spc="-40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name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6521">
                <a:tc>
                  <a:txBody>
                    <a:bodyPr/>
                    <a:lstStyle/>
                    <a:p>
                      <a:pPr marL="15875" marR="1270" algn="ctr">
                        <a:spcBef>
                          <a:spcPts val="60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20" dirty="0">
                          <a:effectLst/>
                        </a:rPr>
                        <a:t>Role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1905" algn="ctr">
                        <a:spcBef>
                          <a:spcPts val="60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20" dirty="0">
                          <a:effectLst/>
                        </a:rPr>
                        <a:t>ENUM('Director',</a:t>
                      </a:r>
                      <a:r>
                        <a:rPr lang="en-US" sz="2400" b="0" spc="85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'Actor')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marR="1905" algn="ctr">
                        <a:spcBef>
                          <a:spcPts val="60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 dirty="0">
                          <a:effectLst/>
                        </a:rPr>
                        <a:t>NOT</a:t>
                      </a:r>
                      <a:r>
                        <a:rPr lang="en-US" sz="2400" b="0" spc="-50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NULL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5875" marR="5080" algn="ctr">
                        <a:spcBef>
                          <a:spcPts val="60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Role</a:t>
                      </a:r>
                      <a:r>
                        <a:rPr lang="en-US" sz="2400" b="0" spc="-1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of</a:t>
                      </a:r>
                      <a:r>
                        <a:rPr lang="en-US" sz="2400" b="0" spc="-1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the</a:t>
                      </a:r>
                      <a:r>
                        <a:rPr lang="en-US" sz="2400" b="0" spc="-10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cast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8156">
                <a:tc>
                  <a:txBody>
                    <a:bodyPr/>
                    <a:lstStyle/>
                    <a:p>
                      <a:pPr marL="15875" algn="ctr">
                        <a:spcBef>
                          <a:spcPts val="605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>
                          <a:effectLst/>
                        </a:rPr>
                        <a:t>BirthDate</a:t>
                      </a:r>
                      <a:endParaRPr lang="en-US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algn="ctr">
                        <a:spcBef>
                          <a:spcPts val="60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20">
                          <a:effectLst/>
                        </a:rPr>
                        <a:t>DATE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algn="ctr">
                        <a:spcBef>
                          <a:spcPts val="605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(optional)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5875" marR="4445" algn="ctr">
                        <a:spcBef>
                          <a:spcPts val="605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actors'</a:t>
                      </a:r>
                      <a:r>
                        <a:rPr lang="en-US" sz="2400" b="0" spc="-35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birth</a:t>
                      </a:r>
                      <a:r>
                        <a:rPr lang="en-US" sz="2400" b="0" spc="-15" dirty="0">
                          <a:effectLst/>
                        </a:rPr>
                        <a:t> </a:t>
                      </a:r>
                      <a:r>
                        <a:rPr lang="en-US" sz="2400" b="0" spc="-20" dirty="0">
                          <a:effectLst/>
                        </a:rPr>
                        <a:t>date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12857">
                <a:tc>
                  <a:txBody>
                    <a:bodyPr/>
                    <a:lstStyle/>
                    <a:p>
                      <a:pPr marL="15875" marR="1270" algn="ctr">
                        <a:spcBef>
                          <a:spcPts val="760"/>
                        </a:spcBef>
                        <a:spcAft>
                          <a:spcPts val="0"/>
                        </a:spcAft>
                      </a:pPr>
                      <a:r>
                        <a:rPr lang="en-US" sz="2400" b="1" spc="-10">
                          <a:effectLst/>
                        </a:rPr>
                        <a:t>Nationality</a:t>
                      </a:r>
                      <a:endParaRPr lang="en-US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1905" algn="ctr">
                        <a:spcBef>
                          <a:spcPts val="76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VARCHAR(100)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2065" algn="ctr">
                        <a:spcBef>
                          <a:spcPts val="760"/>
                        </a:spcBef>
                        <a:spcAft>
                          <a:spcPts val="0"/>
                        </a:spcAft>
                      </a:pPr>
                      <a:r>
                        <a:rPr lang="en-US" sz="2400" b="0" spc="-10">
                          <a:effectLst/>
                        </a:rPr>
                        <a:t>(optional)</a:t>
                      </a:r>
                      <a:endParaRPr lang="en-US" sz="24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5875" marR="5715" algn="ctr">
                        <a:spcBef>
                          <a:spcPts val="76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effectLst/>
                        </a:rPr>
                        <a:t>nationalities</a:t>
                      </a:r>
                      <a:r>
                        <a:rPr lang="en-US" sz="2400" b="0" spc="-30" dirty="0">
                          <a:effectLst/>
                        </a:rPr>
                        <a:t> </a:t>
                      </a:r>
                      <a:r>
                        <a:rPr lang="en-US" sz="2400" b="0" dirty="0">
                          <a:effectLst/>
                        </a:rPr>
                        <a:t>of</a:t>
                      </a:r>
                      <a:r>
                        <a:rPr lang="en-US" sz="2400" b="0" spc="-25" dirty="0">
                          <a:effectLst/>
                        </a:rPr>
                        <a:t> </a:t>
                      </a:r>
                      <a:r>
                        <a:rPr lang="en-US" sz="2400" b="0" spc="-10" dirty="0">
                          <a:effectLst/>
                        </a:rPr>
                        <a:t>actors</a:t>
                      </a:r>
                      <a:endParaRPr lang="en-US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647</Words>
  <Application>Microsoft Macintosh PowerPoint</Application>
  <PresentationFormat>Özel</PresentationFormat>
  <Paragraphs>221</Paragraphs>
  <Slides>15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2" baseType="lpstr">
      <vt:lpstr>Boulder</vt:lpstr>
      <vt:lpstr>Calibri</vt:lpstr>
      <vt:lpstr>Quicksand Bold</vt:lpstr>
      <vt:lpstr>TT Hoves Bold</vt:lpstr>
      <vt:lpstr>Arial</vt:lpstr>
      <vt:lpstr>Times New Roman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Create a Short Film Educational Presentation in Dark Blue Yellow Textured Flat Graphic Style</dc:title>
  <cp:lastModifiedBy>yağmur yaprak</cp:lastModifiedBy>
  <cp:revision>11</cp:revision>
  <dcterms:created xsi:type="dcterms:W3CDTF">2006-08-16T00:00:00Z</dcterms:created>
  <dcterms:modified xsi:type="dcterms:W3CDTF">2025-05-08T06:43:51Z</dcterms:modified>
  <dc:identifier>DAGk_C1moz4</dc:identifier>
</cp:coreProperties>
</file>

<file path=docProps/thumbnail.jpeg>
</file>